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0" r:id="rId9"/>
    <p:sldId id="271" r:id="rId10"/>
    <p:sldId id="272" r:id="rId11"/>
    <p:sldId id="263" r:id="rId12"/>
    <p:sldId id="273" r:id="rId13"/>
    <p:sldId id="264" r:id="rId14"/>
    <p:sldId id="274" r:id="rId15"/>
    <p:sldId id="294" r:id="rId16"/>
    <p:sldId id="275" r:id="rId17"/>
    <p:sldId id="289" r:id="rId18"/>
    <p:sldId id="290" r:id="rId19"/>
    <p:sldId id="292" r:id="rId20"/>
    <p:sldId id="291" r:id="rId21"/>
    <p:sldId id="278" r:id="rId22"/>
    <p:sldId id="276" r:id="rId23"/>
    <p:sldId id="277" r:id="rId24"/>
    <p:sldId id="279" r:id="rId25"/>
    <p:sldId id="280" r:id="rId26"/>
    <p:sldId id="281" r:id="rId27"/>
    <p:sldId id="282" r:id="rId28"/>
    <p:sldId id="284" r:id="rId29"/>
    <p:sldId id="287" r:id="rId30"/>
    <p:sldId id="283" r:id="rId31"/>
    <p:sldId id="288" r:id="rId32"/>
    <p:sldId id="293" r:id="rId33"/>
    <p:sldId id="285"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a:srgbClr val="3E5374"/>
    <a:srgbClr val="495C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69" autoAdjust="0"/>
    <p:restoredTop sz="94660"/>
  </p:normalViewPr>
  <p:slideViewPr>
    <p:cSldViewPr>
      <p:cViewPr varScale="1">
        <p:scale>
          <a:sx n="87" d="100"/>
          <a:sy n="87" d="100"/>
        </p:scale>
        <p:origin x="1493" y="-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t="14074" r="27257" b="15710"/>
          <a:stretch/>
        </p:blipFill>
        <p:spPr>
          <a:xfrm flipH="1">
            <a:off x="558799" y="384994"/>
            <a:ext cx="5558640" cy="6516640"/>
          </a:xfrm>
          <a:prstGeom prst="rect">
            <a:avLst/>
          </a:prstGeom>
        </p:spPr>
      </p:pic>
      <p:sp>
        <p:nvSpPr>
          <p:cNvPr id="8" name="Rectangle 7"/>
          <p:cNvSpPr/>
          <p:nvPr userDrawn="1"/>
        </p:nvSpPr>
        <p:spPr>
          <a:xfrm>
            <a:off x="1785918" y="2143116"/>
            <a:ext cx="7358082" cy="1500198"/>
          </a:xfrm>
          <a:prstGeom prst="rect">
            <a:avLst/>
          </a:prstGeom>
          <a:solidFill>
            <a:srgbClr val="3E5374"/>
          </a:solidFill>
          <a:ln>
            <a:solidFill>
              <a:srgbClr val="495C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857356" y="2130425"/>
            <a:ext cx="7143800" cy="1470025"/>
          </a:xfrm>
        </p:spPr>
        <p:txBody>
          <a:bodyPr>
            <a:normAutofit/>
          </a:bodyPr>
          <a:lstStyle>
            <a:lvl1pPr>
              <a:defRPr sz="3600" b="1">
                <a:effectLst>
                  <a:outerShdw blurRad="38100" dist="38100" dir="2700000" algn="tl">
                    <a:srgbClr val="000000">
                      <a:alpha val="43137"/>
                    </a:srgbClr>
                  </a:outerShdw>
                </a:effectLst>
                <a:latin typeface="Century Gothic" pitchFamily="34" charset="0"/>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917040" y="4419600"/>
            <a:ext cx="6400800" cy="1328750"/>
          </a:xfrm>
        </p:spPr>
        <p:txBody>
          <a:bodyPr/>
          <a:lstStyle>
            <a:lvl1pPr marL="0" indent="0" algn="ctr">
              <a:buNone/>
              <a:defRPr>
                <a:solidFill>
                  <a:schemeClr val="tx1">
                    <a:lumMod val="50000"/>
                    <a:lumOff val="50000"/>
                  </a:schemeClr>
                </a:solidFill>
                <a:latin typeface="Arial Narrow"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a:xfrm>
            <a:off x="685800" y="6356350"/>
            <a:ext cx="2133600" cy="365125"/>
          </a:xfrm>
        </p:spPr>
        <p:txBody>
          <a:bodyPr/>
          <a:lstStyle>
            <a:lvl1pPr>
              <a:defRPr>
                <a:latin typeface="Arial Narrow" pitchFamily="34" charset="0"/>
              </a:defRPr>
            </a:lvl1pPr>
          </a:lstStyle>
          <a:p>
            <a:fld id="{641F1ED5-A655-48A8-990B-58BD1C9DE702}" type="datetimeFigureOut">
              <a:rPr lang="en-US" smtClean="0"/>
              <a:pPr/>
              <a:t>1/25/2017</a:t>
            </a:fld>
            <a:endParaRPr lang="en-US" dirty="0"/>
          </a:p>
        </p:txBody>
      </p:sp>
      <p:sp>
        <p:nvSpPr>
          <p:cNvPr id="5" name="Footer Placeholder 4"/>
          <p:cNvSpPr>
            <a:spLocks noGrp="1"/>
          </p:cNvSpPr>
          <p:nvPr>
            <p:ph type="ftr" sz="quarter" idx="11"/>
          </p:nvPr>
        </p:nvSpPr>
        <p:spPr/>
        <p:txBody>
          <a:bodyPr/>
          <a:lstStyle>
            <a:lvl1pPr>
              <a:defRPr>
                <a:latin typeface="Arial Narrow"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a:p>
        </p:txBody>
      </p:sp>
      <p:pic>
        <p:nvPicPr>
          <p:cNvPr id="7" name="Picture 6" descr="PTI NEW.png"/>
          <p:cNvPicPr>
            <a:picLocks noChangeAspect="1"/>
          </p:cNvPicPr>
          <p:nvPr userDrawn="1"/>
        </p:nvPicPr>
        <p:blipFill>
          <a:blip r:embed="rId3" cstate="print"/>
          <a:stretch>
            <a:fillRect/>
          </a:stretch>
        </p:blipFill>
        <p:spPr>
          <a:xfrm>
            <a:off x="6409497" y="500042"/>
            <a:ext cx="2663097" cy="107157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4074" b="15710"/>
          <a:stretch/>
        </p:blipFill>
        <p:spPr>
          <a:xfrm>
            <a:off x="3915172" y="822313"/>
            <a:ext cx="7171572" cy="6516640"/>
          </a:xfrm>
          <a:prstGeom prst="rect">
            <a:avLst/>
          </a:prstGeom>
        </p:spPr>
      </p:pic>
      <p:sp>
        <p:nvSpPr>
          <p:cNvPr id="7" name="Rectangle 6"/>
          <p:cNvSpPr/>
          <p:nvPr userDrawn="1"/>
        </p:nvSpPr>
        <p:spPr>
          <a:xfrm>
            <a:off x="0" y="285728"/>
            <a:ext cx="9144000" cy="1143008"/>
          </a:xfrm>
          <a:prstGeom prst="rect">
            <a:avLst/>
          </a:prstGeom>
          <a:solidFill>
            <a:srgbClr val="3E5374"/>
          </a:solidFill>
          <a:ln>
            <a:solidFill>
              <a:srgbClr val="495C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lvl1pPr>
              <a:defRPr sz="3600" b="1">
                <a:effectLst>
                  <a:outerShdw blurRad="38100" dist="38100" dir="2700000" algn="tl">
                    <a:srgbClr val="000000">
                      <a:alpha val="43137"/>
                    </a:srgbClr>
                  </a:outerShdw>
                </a:effectLst>
                <a:latin typeface="Century Gothic" pitchFamily="34" charset="0"/>
              </a:defRPr>
            </a:lvl1pPr>
          </a:lstStyle>
          <a:p>
            <a:r>
              <a:rPr lang="es-ES"/>
              <a:t>Haga clic para modificar el estilo de título del patrón</a:t>
            </a:r>
            <a:endParaRPr lang="en-US" dirty="0"/>
          </a:p>
        </p:txBody>
      </p:sp>
      <p:sp>
        <p:nvSpPr>
          <p:cNvPr id="3" name="Content Placeholder 2"/>
          <p:cNvSpPr>
            <a:spLocks noGrp="1"/>
          </p:cNvSpPr>
          <p:nvPr>
            <p:ph idx="1"/>
          </p:nvPr>
        </p:nvSpPr>
        <p:spPr>
          <a:ln>
            <a:noFill/>
          </a:ln>
        </p:spPr>
        <p:txBody>
          <a:bodyPr/>
          <a:lstStyle>
            <a:lvl1pPr>
              <a:defRPr b="1">
                <a:effectLst>
                  <a:outerShdw blurRad="38100" dist="38100" dir="2700000" algn="tl">
                    <a:srgbClr val="000000">
                      <a:alpha val="43137"/>
                    </a:srgbClr>
                  </a:outerShdw>
                </a:effectLst>
                <a:latin typeface="Arial Narrow" pitchFamily="34" charset="0"/>
              </a:defRPr>
            </a:lvl1pPr>
            <a:lvl2pPr>
              <a:defRPr>
                <a:latin typeface="Arial Narrow" pitchFamily="34" charset="0"/>
              </a:defRPr>
            </a:lvl2pPr>
            <a:lvl3pPr>
              <a:defRPr>
                <a:latin typeface="Arial Narrow" pitchFamily="34" charset="0"/>
              </a:defRPr>
            </a:lvl3pPr>
            <a:lvl4pPr>
              <a:defRPr>
                <a:latin typeface="Arial Narrow" pitchFamily="34" charset="0"/>
              </a:defRPr>
            </a:lvl4pPr>
            <a:lvl5pPr>
              <a:defRPr>
                <a:latin typeface="Arial Narrow" pitchFamily="34" charset="0"/>
              </a:defRPr>
            </a:lvl5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09600" y="6356350"/>
            <a:ext cx="2133600" cy="365125"/>
          </a:xfrm>
        </p:spPr>
        <p:txBody>
          <a:bodyPr/>
          <a:lstStyle>
            <a:lvl1pPr>
              <a:defRPr>
                <a:latin typeface="Arial Narrow" pitchFamily="34" charset="0"/>
              </a:defRPr>
            </a:lvl1pPr>
          </a:lstStyle>
          <a:p>
            <a:fld id="{641F1ED5-A655-48A8-990B-58BD1C9DE702}" type="datetimeFigureOut">
              <a:rPr lang="en-US" smtClean="0"/>
              <a:pPr/>
              <a:t>1/25/2017</a:t>
            </a:fld>
            <a:endParaRPr lang="en-US" dirty="0"/>
          </a:p>
        </p:txBody>
      </p:sp>
      <p:sp>
        <p:nvSpPr>
          <p:cNvPr id="5" name="Footer Placeholder 4"/>
          <p:cNvSpPr>
            <a:spLocks noGrp="1"/>
          </p:cNvSpPr>
          <p:nvPr>
            <p:ph type="ftr" sz="quarter" idx="11"/>
          </p:nvPr>
        </p:nvSpPr>
        <p:spPr/>
        <p:txBody>
          <a:bodyPr/>
          <a:lstStyle>
            <a:lvl1pPr>
              <a:defRPr>
                <a:latin typeface="Arial Narrow" pitchFamily="34" charset="0"/>
              </a:defRPr>
            </a:lvl1pPr>
          </a:lstStyle>
          <a:p>
            <a:endParaRPr lang="en-US" dirty="0"/>
          </a:p>
        </p:txBody>
      </p:sp>
      <p:sp>
        <p:nvSpPr>
          <p:cNvPr id="6" name="Slide Number Placeholder 5"/>
          <p:cNvSpPr>
            <a:spLocks noGrp="1"/>
          </p:cNvSpPr>
          <p:nvPr>
            <p:ph type="sldNum" sz="quarter" idx="12"/>
          </p:nvPr>
        </p:nvSpPr>
        <p:spPr/>
        <p:txBody>
          <a:bodyPr/>
          <a:lstStyle/>
          <a:p>
            <a:fld id="{96938CD7-832E-4590-9879-8580A18A0B8A}" type="slidenum">
              <a:rPr lang="en-US" smtClean="0"/>
              <a:pPr/>
              <a:t>‹Nº›</a:t>
            </a:fld>
            <a:endParaRPr lang="en-US"/>
          </a:p>
        </p:txBody>
      </p:sp>
      <p:pic>
        <p:nvPicPr>
          <p:cNvPr id="9" name="Picture 8" descr="pti white.PNG"/>
          <p:cNvPicPr>
            <a:picLocks noChangeAspect="1"/>
          </p:cNvPicPr>
          <p:nvPr userDrawn="1"/>
        </p:nvPicPr>
        <p:blipFill>
          <a:blip r:embed="rId3" cstate="print"/>
          <a:stretch>
            <a:fillRect/>
          </a:stretch>
        </p:blipFill>
        <p:spPr>
          <a:xfrm>
            <a:off x="7500958" y="500042"/>
            <a:ext cx="1585188" cy="64454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22148" b="15710"/>
          <a:stretch/>
        </p:blipFill>
        <p:spPr>
          <a:xfrm>
            <a:off x="3915172" y="1571611"/>
            <a:ext cx="7171572" cy="5767341"/>
          </a:xfrm>
          <a:prstGeom prst="rect">
            <a:avLst/>
          </a:prstGeom>
        </p:spPr>
      </p:pic>
      <p:sp>
        <p:nvSpPr>
          <p:cNvPr id="9" name="Rectangle 8"/>
          <p:cNvSpPr/>
          <p:nvPr userDrawn="1"/>
        </p:nvSpPr>
        <p:spPr>
          <a:xfrm>
            <a:off x="1785918" y="4429132"/>
            <a:ext cx="7358082" cy="1357322"/>
          </a:xfrm>
          <a:prstGeom prst="rect">
            <a:avLst/>
          </a:prstGeom>
          <a:solidFill>
            <a:srgbClr val="3E5374"/>
          </a:solidFill>
          <a:ln>
            <a:solidFill>
              <a:srgbClr val="495C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938317" y="4343400"/>
            <a:ext cx="7358083" cy="1362075"/>
          </a:xfrm>
        </p:spPr>
        <p:txBody>
          <a:bodyPr anchor="t">
            <a:normAutofit/>
          </a:bodyPr>
          <a:lstStyle>
            <a:lvl1pPr algn="l">
              <a:defRPr sz="3200" b="1" cap="all">
                <a:effectLst>
                  <a:outerShdw blurRad="38100" dist="38100" dir="2700000" algn="tl">
                    <a:srgbClr val="000000">
                      <a:alpha val="43137"/>
                    </a:srgbClr>
                  </a:outerShdw>
                </a:effectLst>
                <a:latin typeface="Century Gothic" pitchFamily="34" charset="0"/>
              </a:defRPr>
            </a:lvl1pPr>
          </a:lstStyle>
          <a:p>
            <a:br>
              <a:rPr lang="en-US" dirty="0"/>
            </a:br>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Arial Narrow"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a:xfrm>
            <a:off x="609600" y="6356350"/>
            <a:ext cx="2133600" cy="365125"/>
          </a:xfrm>
        </p:spPr>
        <p:txBody>
          <a:bodyPr/>
          <a:lstStyle>
            <a:lvl1pPr>
              <a:defRPr>
                <a:latin typeface="Arial Narrow" pitchFamily="34" charset="0"/>
              </a:defRPr>
            </a:lvl1pPr>
          </a:lstStyle>
          <a:p>
            <a:fld id="{641F1ED5-A655-48A8-990B-58BD1C9DE702}" type="datetimeFigureOut">
              <a:rPr lang="en-US" smtClean="0"/>
              <a:pPr/>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938CD7-832E-4590-9879-8580A18A0B8A}" type="slidenum">
              <a:rPr lang="en-US" smtClean="0"/>
              <a:pPr/>
              <a:t>‹Nº›</a:t>
            </a:fld>
            <a:endParaRPr lang="en-US"/>
          </a:p>
        </p:txBody>
      </p:sp>
      <p:pic>
        <p:nvPicPr>
          <p:cNvPr id="12" name="Picture 11" descr="PTI NEW.png"/>
          <p:cNvPicPr>
            <a:picLocks noChangeAspect="1"/>
          </p:cNvPicPr>
          <p:nvPr userDrawn="1"/>
        </p:nvPicPr>
        <p:blipFill>
          <a:blip r:embed="rId3" cstate="print"/>
          <a:stretch>
            <a:fillRect/>
          </a:stretch>
        </p:blipFill>
        <p:spPr>
          <a:xfrm>
            <a:off x="6409497" y="500042"/>
            <a:ext cx="2663097" cy="107157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22148" b="15710"/>
          <a:stretch/>
        </p:blipFill>
        <p:spPr>
          <a:xfrm>
            <a:off x="3915172" y="1571611"/>
            <a:ext cx="7171572" cy="5767341"/>
          </a:xfrm>
          <a:prstGeom prst="rect">
            <a:avLst/>
          </a:prstGeom>
        </p:spPr>
      </p:pic>
      <p:sp>
        <p:nvSpPr>
          <p:cNvPr id="14" name="Rectangle 13"/>
          <p:cNvSpPr/>
          <p:nvPr userDrawn="1"/>
        </p:nvSpPr>
        <p:spPr>
          <a:xfrm>
            <a:off x="0" y="285728"/>
            <a:ext cx="9144000" cy="1143008"/>
          </a:xfrm>
          <a:prstGeom prst="rect">
            <a:avLst/>
          </a:prstGeom>
          <a:solidFill>
            <a:srgbClr val="3E5374"/>
          </a:solidFill>
          <a:ln>
            <a:solidFill>
              <a:srgbClr val="495C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pti white.PNG"/>
          <p:cNvPicPr>
            <a:picLocks noChangeAspect="1"/>
          </p:cNvPicPr>
          <p:nvPr userDrawn="1"/>
        </p:nvPicPr>
        <p:blipFill>
          <a:blip r:embed="rId3" cstate="print"/>
          <a:stretch>
            <a:fillRect/>
          </a:stretch>
        </p:blipFill>
        <p:spPr>
          <a:xfrm>
            <a:off x="7500958" y="500042"/>
            <a:ext cx="1585188" cy="644542"/>
          </a:xfrm>
          <a:prstGeom prst="rect">
            <a:avLst/>
          </a:prstGeom>
        </p:spPr>
      </p:pic>
      <p:sp>
        <p:nvSpPr>
          <p:cNvPr id="2" name="Title 1"/>
          <p:cNvSpPr>
            <a:spLocks noGrp="1"/>
          </p:cNvSpPr>
          <p:nvPr>
            <p:ph type="title"/>
          </p:nvPr>
        </p:nvSpPr>
        <p:spPr/>
        <p:txBody>
          <a:bodyPr>
            <a:noAutofit/>
          </a:bodyPr>
          <a:lstStyle>
            <a:lvl1pPr>
              <a:defRPr sz="3600" b="1">
                <a:effectLst>
                  <a:outerShdw blurRad="38100" dist="38100" dir="2700000" algn="tl">
                    <a:srgbClr val="000000">
                      <a:alpha val="43137"/>
                    </a:srgbClr>
                  </a:outerShdw>
                </a:effectLst>
                <a:latin typeface="Century Gothic" pitchFamily="34" charset="0"/>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atin typeface="Arial Narrow" pitchFamily="34" charset="0"/>
              </a:defRPr>
            </a:lvl1pPr>
            <a:lvl2pPr>
              <a:defRPr sz="2400">
                <a:latin typeface="Arial Narrow" pitchFamily="34" charset="0"/>
              </a:defRPr>
            </a:lvl2pPr>
            <a:lvl3pPr>
              <a:defRPr sz="2000">
                <a:latin typeface="Arial Narrow" pitchFamily="34" charset="0"/>
              </a:defRPr>
            </a:lvl3pPr>
            <a:lvl4pPr>
              <a:defRPr sz="1800">
                <a:latin typeface="Arial Narrow" pitchFamily="34" charset="0"/>
              </a:defRPr>
            </a:lvl4pPr>
            <a:lvl5pPr>
              <a:defRPr sz="1800">
                <a:latin typeface="Arial Narrow" pitchFamily="34" charset="0"/>
              </a:defRPr>
            </a:lvl5pPr>
            <a:lvl6pPr>
              <a:defRPr sz="1800"/>
            </a:lvl6pPr>
            <a:lvl7pPr>
              <a:defRPr sz="1800"/>
            </a:lvl7pPr>
            <a:lvl8pPr>
              <a:defRPr sz="1800"/>
            </a:lvl8pPr>
            <a:lvl9pPr>
              <a:defRPr sz="18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atin typeface="Arial Narrow" pitchFamily="34" charset="0"/>
              </a:defRPr>
            </a:lvl1pPr>
            <a:lvl2pPr>
              <a:defRPr sz="2400">
                <a:latin typeface="Arial Narrow" pitchFamily="34" charset="0"/>
              </a:defRPr>
            </a:lvl2pPr>
            <a:lvl3pPr>
              <a:defRPr sz="2000">
                <a:latin typeface="Arial Narrow" pitchFamily="34" charset="0"/>
              </a:defRPr>
            </a:lvl3pPr>
            <a:lvl4pPr>
              <a:defRPr sz="1800">
                <a:latin typeface="Arial Narrow" pitchFamily="34" charset="0"/>
              </a:defRPr>
            </a:lvl4pPr>
            <a:lvl5pPr>
              <a:defRPr sz="1800">
                <a:latin typeface="Arial Narrow" pitchFamily="34" charset="0"/>
              </a:defRPr>
            </a:lvl5pPr>
            <a:lvl6pPr>
              <a:defRPr sz="1800"/>
            </a:lvl6pPr>
            <a:lvl7pPr>
              <a:defRPr sz="1800"/>
            </a:lvl7pPr>
            <a:lvl8pPr>
              <a:defRPr sz="1800"/>
            </a:lvl8pPr>
            <a:lvl9pPr>
              <a:defRPr sz="18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41F1ED5-A655-48A8-990B-58BD1C9DE702}" type="datetimeFigureOut">
              <a:rPr lang="en-US" smtClean="0"/>
              <a:pPr/>
              <a:t>1/25/2017</a:t>
            </a:fld>
            <a:endParaRPr lang="en-US"/>
          </a:p>
        </p:txBody>
      </p:sp>
      <p:sp>
        <p:nvSpPr>
          <p:cNvPr id="6" name="Footer Placeholder 5"/>
          <p:cNvSpPr>
            <a:spLocks noGrp="1"/>
          </p:cNvSpPr>
          <p:nvPr>
            <p:ph type="ftr" sz="quarter" idx="11"/>
          </p:nvPr>
        </p:nvSpPr>
        <p:spPr/>
        <p:txBody>
          <a:bodyPr/>
          <a:lstStyle>
            <a:lvl1pPr>
              <a:defRPr>
                <a:latin typeface="Arial Narrow"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22148" b="15710"/>
          <a:stretch/>
        </p:blipFill>
        <p:spPr>
          <a:xfrm>
            <a:off x="3915172" y="1571611"/>
            <a:ext cx="7171572" cy="5767341"/>
          </a:xfrm>
          <a:prstGeom prst="rect">
            <a:avLst/>
          </a:prstGeom>
        </p:spPr>
      </p:pic>
      <p:sp>
        <p:nvSpPr>
          <p:cNvPr id="10" name="Rectangle 9"/>
          <p:cNvSpPr/>
          <p:nvPr userDrawn="1"/>
        </p:nvSpPr>
        <p:spPr>
          <a:xfrm>
            <a:off x="0" y="285728"/>
            <a:ext cx="9144000" cy="1143008"/>
          </a:xfrm>
          <a:prstGeom prst="rect">
            <a:avLst/>
          </a:prstGeom>
          <a:solidFill>
            <a:srgbClr val="3E5374"/>
          </a:solidFill>
          <a:ln>
            <a:solidFill>
              <a:srgbClr val="495C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pti white.PNG"/>
          <p:cNvPicPr>
            <a:picLocks noChangeAspect="1"/>
          </p:cNvPicPr>
          <p:nvPr userDrawn="1"/>
        </p:nvPicPr>
        <p:blipFill>
          <a:blip r:embed="rId3" cstate="print"/>
          <a:stretch>
            <a:fillRect/>
          </a:stretch>
        </p:blipFill>
        <p:spPr>
          <a:xfrm>
            <a:off x="7500958" y="500042"/>
            <a:ext cx="1585188" cy="644542"/>
          </a:xfrm>
          <a:prstGeom prst="rect">
            <a:avLst/>
          </a:prstGeom>
        </p:spPr>
      </p:pic>
      <p:sp>
        <p:nvSpPr>
          <p:cNvPr id="2" name="Title 1"/>
          <p:cNvSpPr>
            <a:spLocks noGrp="1"/>
          </p:cNvSpPr>
          <p:nvPr>
            <p:ph type="title"/>
          </p:nvPr>
        </p:nvSpPr>
        <p:spPr/>
        <p:txBody>
          <a:bodyPr>
            <a:noAutofit/>
          </a:bodyPr>
          <a:lstStyle>
            <a:lvl1pPr>
              <a:defRPr sz="3600" b="1">
                <a:effectLst>
                  <a:outerShdw blurRad="38100" dist="38100" dir="2700000" algn="tl">
                    <a:srgbClr val="000000">
                      <a:alpha val="43137"/>
                    </a:srgbClr>
                  </a:outerShdw>
                </a:effectLst>
                <a:latin typeface="Century Gothic" pitchFamily="34" charset="0"/>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Arial Narrow"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457200" y="2174875"/>
            <a:ext cx="4040188" cy="3951288"/>
          </a:xfrm>
        </p:spPr>
        <p:txBody>
          <a:bodyPr/>
          <a:lstStyle>
            <a:lvl1pPr>
              <a:defRPr sz="2400">
                <a:latin typeface="Arial Narrow" pitchFamily="34" charset="0"/>
              </a:defRPr>
            </a:lvl1pPr>
            <a:lvl2pPr>
              <a:defRPr sz="2000">
                <a:latin typeface="Arial Narrow" pitchFamily="34" charset="0"/>
              </a:defRPr>
            </a:lvl2pPr>
            <a:lvl3pPr>
              <a:defRPr sz="1800">
                <a:latin typeface="Arial Narrow" pitchFamily="34" charset="0"/>
              </a:defRPr>
            </a:lvl3pPr>
            <a:lvl4pPr>
              <a:defRPr sz="1600">
                <a:latin typeface="Arial Narrow" pitchFamily="34" charset="0"/>
              </a:defRPr>
            </a:lvl4pPr>
            <a:lvl5pPr>
              <a:defRPr sz="1600">
                <a:latin typeface="Arial Narrow" pitchFamily="34" charset="0"/>
              </a:defRPr>
            </a:lvl5pPr>
            <a:lvl6pPr>
              <a:defRPr sz="1600"/>
            </a:lvl6pPr>
            <a:lvl7pPr>
              <a:defRPr sz="1600"/>
            </a:lvl7pPr>
            <a:lvl8pPr>
              <a:defRPr sz="1600"/>
            </a:lvl8pPr>
            <a:lvl9pPr>
              <a:defRPr sz="16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Arial Narrow"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Arial Narrow" pitchFamily="34" charset="0"/>
              </a:defRPr>
            </a:lvl1pPr>
            <a:lvl2pPr>
              <a:defRPr sz="2000">
                <a:latin typeface="Arial Narrow" pitchFamily="34" charset="0"/>
              </a:defRPr>
            </a:lvl2pPr>
            <a:lvl3pPr>
              <a:defRPr sz="1800">
                <a:latin typeface="Arial Narrow" pitchFamily="34" charset="0"/>
              </a:defRPr>
            </a:lvl3pPr>
            <a:lvl4pPr>
              <a:defRPr sz="1600">
                <a:latin typeface="Arial Narrow" pitchFamily="34" charset="0"/>
              </a:defRPr>
            </a:lvl4pPr>
            <a:lvl5pPr>
              <a:defRPr sz="1600">
                <a:latin typeface="Arial Narrow" pitchFamily="34" charset="0"/>
              </a:defRPr>
            </a:lvl5pPr>
            <a:lvl6pPr>
              <a:defRPr sz="1600"/>
            </a:lvl6pPr>
            <a:lvl7pPr>
              <a:defRPr sz="1600"/>
            </a:lvl7pPr>
            <a:lvl8pPr>
              <a:defRPr sz="1600"/>
            </a:lvl8pPr>
            <a:lvl9pPr>
              <a:defRPr sz="16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lvl1pPr>
              <a:defRPr>
                <a:latin typeface="Arial Narrow" pitchFamily="34" charset="0"/>
              </a:defRPr>
            </a:lvl1pPr>
          </a:lstStyle>
          <a:p>
            <a:fld id="{641F1ED5-A655-48A8-990B-58BD1C9DE702}" type="datetimeFigureOut">
              <a:rPr lang="en-US" smtClean="0"/>
              <a:pPr/>
              <a:t>1/25/2017</a:t>
            </a:fld>
            <a:endParaRPr lang="en-US"/>
          </a:p>
        </p:txBody>
      </p:sp>
      <p:sp>
        <p:nvSpPr>
          <p:cNvPr id="8" name="Footer Placeholder 7"/>
          <p:cNvSpPr>
            <a:spLocks noGrp="1"/>
          </p:cNvSpPr>
          <p:nvPr>
            <p:ph type="ftr" sz="quarter" idx="11"/>
          </p:nvPr>
        </p:nvSpPr>
        <p:spPr/>
        <p:txBody>
          <a:bodyPr/>
          <a:lstStyle>
            <a:lvl1pPr>
              <a:defRPr>
                <a:latin typeface="Arial Narrow"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22148" b="15710"/>
          <a:stretch/>
        </p:blipFill>
        <p:spPr>
          <a:xfrm>
            <a:off x="3915172" y="1571611"/>
            <a:ext cx="7171572" cy="5767341"/>
          </a:xfrm>
          <a:prstGeom prst="rect">
            <a:avLst/>
          </a:prstGeom>
        </p:spPr>
      </p:pic>
      <p:sp>
        <p:nvSpPr>
          <p:cNvPr id="6" name="Rectangle 5"/>
          <p:cNvSpPr/>
          <p:nvPr userDrawn="1"/>
        </p:nvSpPr>
        <p:spPr>
          <a:xfrm>
            <a:off x="0" y="285728"/>
            <a:ext cx="9144000" cy="1143008"/>
          </a:xfrm>
          <a:prstGeom prst="rect">
            <a:avLst/>
          </a:prstGeom>
          <a:solidFill>
            <a:srgbClr val="3E5374"/>
          </a:solidFill>
          <a:ln>
            <a:solidFill>
              <a:srgbClr val="495C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pti white.PNG"/>
          <p:cNvPicPr>
            <a:picLocks noChangeAspect="1"/>
          </p:cNvPicPr>
          <p:nvPr userDrawn="1"/>
        </p:nvPicPr>
        <p:blipFill>
          <a:blip r:embed="rId3" cstate="print"/>
          <a:stretch>
            <a:fillRect/>
          </a:stretch>
        </p:blipFill>
        <p:spPr>
          <a:xfrm>
            <a:off x="7500958" y="500042"/>
            <a:ext cx="1585188" cy="644542"/>
          </a:xfrm>
          <a:prstGeom prst="rect">
            <a:avLst/>
          </a:prstGeom>
        </p:spPr>
      </p:pic>
      <p:sp>
        <p:nvSpPr>
          <p:cNvPr id="2" name="Title 1"/>
          <p:cNvSpPr>
            <a:spLocks noGrp="1"/>
          </p:cNvSpPr>
          <p:nvPr>
            <p:ph type="title"/>
          </p:nvPr>
        </p:nvSpPr>
        <p:spPr/>
        <p:txBody>
          <a:bodyPr>
            <a:noAutofit/>
          </a:bodyPr>
          <a:lstStyle>
            <a:lvl1pPr>
              <a:defRPr sz="3600" b="1">
                <a:effectLst>
                  <a:outerShdw blurRad="38100" dist="38100" dir="2700000" algn="tl">
                    <a:srgbClr val="000000">
                      <a:alpha val="43137"/>
                    </a:srgbClr>
                  </a:outerShdw>
                </a:effectLst>
                <a:latin typeface="Century Gothic" pitchFamily="34" charset="0"/>
              </a:defRPr>
            </a:lvl1p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lvl1pPr>
              <a:defRPr>
                <a:latin typeface="Arial Narrow" pitchFamily="34" charset="0"/>
              </a:defRPr>
            </a:lvl1pPr>
          </a:lstStyle>
          <a:p>
            <a:fld id="{641F1ED5-A655-48A8-990B-58BD1C9DE702}" type="datetimeFigureOut">
              <a:rPr lang="en-US" smtClean="0"/>
              <a:pPr/>
              <a:t>1/25/2017</a:t>
            </a:fld>
            <a:endParaRPr lang="en-US"/>
          </a:p>
        </p:txBody>
      </p:sp>
      <p:sp>
        <p:nvSpPr>
          <p:cNvPr id="4" name="Footer Placeholder 3"/>
          <p:cNvSpPr>
            <a:spLocks noGrp="1"/>
          </p:cNvSpPr>
          <p:nvPr>
            <p:ph type="ftr" sz="quarter" idx="11"/>
          </p:nvPr>
        </p:nvSpPr>
        <p:spPr/>
        <p:txBody>
          <a:bodyPr/>
          <a:lstStyle>
            <a:lvl1pPr>
              <a:defRPr>
                <a:latin typeface="Arial Narrow"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22148" b="15710"/>
          <a:stretch/>
        </p:blipFill>
        <p:spPr>
          <a:xfrm>
            <a:off x="3915172" y="1571611"/>
            <a:ext cx="7171572" cy="5767341"/>
          </a:xfrm>
          <a:prstGeom prst="rect">
            <a:avLst/>
          </a:prstGeom>
        </p:spPr>
      </p:pic>
      <p:sp>
        <p:nvSpPr>
          <p:cNvPr id="2" name="Date Placeholder 1"/>
          <p:cNvSpPr>
            <a:spLocks noGrp="1"/>
          </p:cNvSpPr>
          <p:nvPr>
            <p:ph type="dt" sz="half" idx="10"/>
          </p:nvPr>
        </p:nvSpPr>
        <p:spPr/>
        <p:txBody>
          <a:bodyPr/>
          <a:lstStyle>
            <a:lvl1pPr>
              <a:defRPr>
                <a:latin typeface="Arial Narrow" pitchFamily="34" charset="0"/>
              </a:defRPr>
            </a:lvl1pPr>
          </a:lstStyle>
          <a:p>
            <a:fld id="{641F1ED5-A655-48A8-990B-58BD1C9DE702}" type="datetimeFigureOut">
              <a:rPr lang="en-US" smtClean="0"/>
              <a:pPr/>
              <a:t>1/25/2017</a:t>
            </a:fld>
            <a:endParaRPr lang="en-US"/>
          </a:p>
        </p:txBody>
      </p:sp>
      <p:sp>
        <p:nvSpPr>
          <p:cNvPr id="3" name="Footer Placeholder 2"/>
          <p:cNvSpPr>
            <a:spLocks noGrp="1"/>
          </p:cNvSpPr>
          <p:nvPr>
            <p:ph type="ftr" sz="quarter" idx="11"/>
          </p:nvPr>
        </p:nvSpPr>
        <p:spPr/>
        <p:txBody>
          <a:bodyPr/>
          <a:lstStyle>
            <a:lvl1pPr>
              <a:defRPr>
                <a:latin typeface="Arial Narrow"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dirty="0"/>
          </a:p>
        </p:txBody>
      </p:sp>
      <p:pic>
        <p:nvPicPr>
          <p:cNvPr id="5" name="Picture 4" descr="PTI NEW.png"/>
          <p:cNvPicPr>
            <a:picLocks noChangeAspect="1"/>
          </p:cNvPicPr>
          <p:nvPr userDrawn="1"/>
        </p:nvPicPr>
        <p:blipFill>
          <a:blip r:embed="rId3" cstate="print"/>
          <a:stretch>
            <a:fillRect/>
          </a:stretch>
        </p:blipFill>
        <p:spPr>
          <a:xfrm>
            <a:off x="7119656" y="500042"/>
            <a:ext cx="1952938" cy="785818"/>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Arial Narrow" pitchFamily="34" charset="0"/>
              </a:defRPr>
            </a:lvl1pPr>
          </a:lstStyle>
          <a:p>
            <a:r>
              <a:rPr lang="es-ES"/>
              <a:t>Haga clic para modificar el estilo de título del patrón</a:t>
            </a:r>
            <a:endParaRPr lang="en-US"/>
          </a:p>
        </p:txBody>
      </p:sp>
      <p:sp>
        <p:nvSpPr>
          <p:cNvPr id="3" name="Content Placeholder 2"/>
          <p:cNvSpPr>
            <a:spLocks noGrp="1"/>
          </p:cNvSpPr>
          <p:nvPr>
            <p:ph idx="1"/>
          </p:nvPr>
        </p:nvSpPr>
        <p:spPr>
          <a:xfrm>
            <a:off x="3575050" y="273050"/>
            <a:ext cx="5111750" cy="5853113"/>
          </a:xfrm>
        </p:spPr>
        <p:txBody>
          <a:bodyPr/>
          <a:lstStyle>
            <a:lvl1pPr>
              <a:defRPr sz="2800" b="1">
                <a:latin typeface="Arial Narrow" pitchFamily="34" charset="0"/>
              </a:defRPr>
            </a:lvl1pPr>
            <a:lvl2pPr>
              <a:defRPr sz="2800">
                <a:latin typeface="Arial Narrow" pitchFamily="34" charset="0"/>
              </a:defRPr>
            </a:lvl2pPr>
            <a:lvl3pPr>
              <a:defRPr sz="2400">
                <a:latin typeface="Arial Narrow" pitchFamily="34" charset="0"/>
              </a:defRPr>
            </a:lvl3pPr>
            <a:lvl4pPr>
              <a:defRPr sz="2000">
                <a:latin typeface="Arial Narrow" pitchFamily="34" charset="0"/>
              </a:defRPr>
            </a:lvl4pPr>
            <a:lvl5pPr>
              <a:defRPr sz="2000">
                <a:latin typeface="Arial Narrow" pitchFamily="34" charset="0"/>
              </a:defRPr>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Arial Narrow"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lvl1pPr>
              <a:defRPr>
                <a:latin typeface="Arial Narrow" pitchFamily="34" charset="0"/>
              </a:defRPr>
            </a:lvl1pPr>
          </a:lstStyle>
          <a:p>
            <a:fld id="{641F1ED5-A655-48A8-990B-58BD1C9DE702}" type="datetimeFigureOut">
              <a:rPr lang="en-US" smtClean="0"/>
              <a:pPr/>
              <a:t>1/25/2017</a:t>
            </a:fld>
            <a:endParaRPr lang="en-US"/>
          </a:p>
        </p:txBody>
      </p:sp>
      <p:sp>
        <p:nvSpPr>
          <p:cNvPr id="6" name="Footer Placeholder 5"/>
          <p:cNvSpPr>
            <a:spLocks noGrp="1"/>
          </p:cNvSpPr>
          <p:nvPr>
            <p:ph type="ftr" sz="quarter" idx="11"/>
          </p:nvPr>
        </p:nvSpPr>
        <p:spPr/>
        <p:txBody>
          <a:bodyPr/>
          <a:lstStyle>
            <a:lvl1pPr>
              <a:defRPr>
                <a:latin typeface="Arial Narrow"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a:p>
        </p:txBody>
      </p:sp>
      <p:pic>
        <p:nvPicPr>
          <p:cNvPr id="9" name="Picture 8" descr="PTI NEW.png"/>
          <p:cNvPicPr>
            <a:picLocks noChangeAspect="1"/>
          </p:cNvPicPr>
          <p:nvPr userDrawn="1"/>
        </p:nvPicPr>
        <p:blipFill>
          <a:blip r:embed="rId2" cstate="print"/>
          <a:stretch>
            <a:fillRect/>
          </a:stretch>
        </p:blipFill>
        <p:spPr>
          <a:xfrm>
            <a:off x="7834036" y="6288218"/>
            <a:ext cx="1238558" cy="498368"/>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Arial Narrow"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Arial Narrow"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a:xfrm>
            <a:off x="609600" y="6356350"/>
            <a:ext cx="2133600" cy="365125"/>
          </a:xfrm>
        </p:spPr>
        <p:txBody>
          <a:bodyPr/>
          <a:lstStyle>
            <a:lvl1pPr>
              <a:defRPr>
                <a:latin typeface="Arial Narrow" pitchFamily="34" charset="0"/>
              </a:defRPr>
            </a:lvl1pPr>
          </a:lstStyle>
          <a:p>
            <a:fld id="{641F1ED5-A655-48A8-990B-58BD1C9DE702}" type="datetimeFigureOut">
              <a:rPr lang="en-US" smtClean="0"/>
              <a:pPr/>
              <a:t>1/25/2017</a:t>
            </a:fld>
            <a:endParaRPr lang="en-US"/>
          </a:p>
        </p:txBody>
      </p:sp>
      <p:sp>
        <p:nvSpPr>
          <p:cNvPr id="6" name="Footer Placeholder 5"/>
          <p:cNvSpPr>
            <a:spLocks noGrp="1"/>
          </p:cNvSpPr>
          <p:nvPr>
            <p:ph type="ftr" sz="quarter" idx="11"/>
          </p:nvPr>
        </p:nvSpPr>
        <p:spPr/>
        <p:txBody>
          <a:bodyPr/>
          <a:lstStyle>
            <a:lvl1pPr>
              <a:defRPr>
                <a:latin typeface="Arial Narrow"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a:p>
        </p:txBody>
      </p:sp>
      <p:pic>
        <p:nvPicPr>
          <p:cNvPr id="8" name="Picture 7" descr="PTI NEW.png"/>
          <p:cNvPicPr>
            <a:picLocks noChangeAspect="1"/>
          </p:cNvPicPr>
          <p:nvPr userDrawn="1"/>
        </p:nvPicPr>
        <p:blipFill>
          <a:blip r:embed="rId2" cstate="print"/>
          <a:stretch>
            <a:fillRect/>
          </a:stretch>
        </p:blipFill>
        <p:spPr>
          <a:xfrm>
            <a:off x="7474736" y="500042"/>
            <a:ext cx="1597858" cy="642942"/>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Narrow" pitchFamily="34" charset="0"/>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lvl1pPr>
              <a:defRPr sz="2400" b="1">
                <a:effectLst>
                  <a:outerShdw blurRad="38100" dist="38100" dir="2700000" algn="tl">
                    <a:srgbClr val="000000">
                      <a:alpha val="43137"/>
                    </a:srgbClr>
                  </a:outerShdw>
                </a:effectLst>
                <a:latin typeface="Arial Narrow" pitchFamily="34" charset="0"/>
              </a:defRPr>
            </a:lvl1pPr>
            <a:lvl2pPr>
              <a:defRPr>
                <a:latin typeface="Arial Narrow" pitchFamily="34" charset="0"/>
              </a:defRPr>
            </a:lvl2pPr>
            <a:lvl3pPr>
              <a:defRPr>
                <a:latin typeface="Arial Narrow" pitchFamily="34" charset="0"/>
              </a:defRPr>
            </a:lvl3pPr>
            <a:lvl4pPr>
              <a:defRPr>
                <a:latin typeface="Arial Narrow" pitchFamily="34" charset="0"/>
              </a:defRPr>
            </a:lvl4pPr>
            <a:lvl5pPr>
              <a:defRPr>
                <a:latin typeface="Arial Narrow" pitchFamily="34" charset="0"/>
              </a:defRPr>
            </a:lvl5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lvl1pPr>
              <a:defRPr>
                <a:latin typeface="Arial Narrow" pitchFamily="34" charset="0"/>
              </a:defRPr>
            </a:lvl1pPr>
          </a:lstStyle>
          <a:p>
            <a:fld id="{641F1ED5-A655-48A8-990B-58BD1C9DE702}" type="datetimeFigureOut">
              <a:rPr lang="en-US" smtClean="0"/>
              <a:pPr/>
              <a:t>1/25/2017</a:t>
            </a:fld>
            <a:endParaRPr lang="en-US"/>
          </a:p>
        </p:txBody>
      </p:sp>
      <p:sp>
        <p:nvSpPr>
          <p:cNvPr id="5" name="Footer Placeholder 4"/>
          <p:cNvSpPr>
            <a:spLocks noGrp="1"/>
          </p:cNvSpPr>
          <p:nvPr>
            <p:ph type="ftr" sz="quarter" idx="11"/>
          </p:nvPr>
        </p:nvSpPr>
        <p:spPr/>
        <p:txBody>
          <a:bodyPr/>
          <a:lstStyle>
            <a:lvl1pPr>
              <a:defRPr>
                <a:latin typeface="Arial Narrow"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a:p>
        </p:txBody>
      </p:sp>
      <p:pic>
        <p:nvPicPr>
          <p:cNvPr id="8" name="Picture 7" descr="PTI NEW.png"/>
          <p:cNvPicPr>
            <a:picLocks noChangeAspect="1"/>
          </p:cNvPicPr>
          <p:nvPr userDrawn="1"/>
        </p:nvPicPr>
        <p:blipFill>
          <a:blip r:embed="rId2" cstate="print"/>
          <a:stretch>
            <a:fillRect/>
          </a:stretch>
        </p:blipFill>
        <p:spPr>
          <a:xfrm>
            <a:off x="7474736" y="500042"/>
            <a:ext cx="1597858" cy="642942"/>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latin typeface="Arial Narrow" pitchFamily="34" charset="0"/>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sz="2800" b="1">
                <a:effectLst>
                  <a:outerShdw blurRad="38100" dist="38100" dir="2700000" algn="tl">
                    <a:srgbClr val="000000">
                      <a:alpha val="43137"/>
                    </a:srgbClr>
                  </a:outerShdw>
                </a:effectLst>
                <a:latin typeface="Arial Narrow" pitchFamily="34" charset="0"/>
              </a:defRPr>
            </a:lvl1pPr>
            <a:lvl2pPr>
              <a:defRPr>
                <a:latin typeface="Arial Narrow" pitchFamily="34" charset="0"/>
              </a:defRPr>
            </a:lvl2pPr>
            <a:lvl3pPr>
              <a:defRPr>
                <a:latin typeface="Arial Narrow" pitchFamily="34" charset="0"/>
              </a:defRPr>
            </a:lvl3pPr>
            <a:lvl4pPr>
              <a:defRPr>
                <a:latin typeface="Arial Narrow" pitchFamily="34" charset="0"/>
              </a:defRPr>
            </a:lvl4pPr>
            <a:lvl5pPr>
              <a:defRPr>
                <a:latin typeface="Arial Narrow" pitchFamily="34" charset="0"/>
              </a:defRPr>
            </a:lvl5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09600" y="6356350"/>
            <a:ext cx="2133600" cy="365125"/>
          </a:xfrm>
        </p:spPr>
        <p:txBody>
          <a:bodyPr/>
          <a:lstStyle>
            <a:lvl1pPr>
              <a:defRPr>
                <a:latin typeface="Arial Narrow" pitchFamily="34" charset="0"/>
              </a:defRPr>
            </a:lvl1pPr>
          </a:lstStyle>
          <a:p>
            <a:fld id="{641F1ED5-A655-48A8-990B-58BD1C9DE702}" type="datetimeFigureOut">
              <a:rPr lang="en-US" smtClean="0"/>
              <a:pPr/>
              <a:t>1/25/2017</a:t>
            </a:fld>
            <a:endParaRPr lang="en-US"/>
          </a:p>
        </p:txBody>
      </p:sp>
      <p:sp>
        <p:nvSpPr>
          <p:cNvPr id="5" name="Footer Placeholder 4"/>
          <p:cNvSpPr>
            <a:spLocks noGrp="1"/>
          </p:cNvSpPr>
          <p:nvPr>
            <p:ph type="ftr" sz="quarter" idx="11"/>
          </p:nvPr>
        </p:nvSpPr>
        <p:spPr/>
        <p:txBody>
          <a:bodyPr/>
          <a:lstStyle>
            <a:lvl1pPr>
              <a:defRPr>
                <a:latin typeface="Arial Narrow"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dirty="0"/>
          </a:p>
        </p:txBody>
      </p:sp>
      <p:pic>
        <p:nvPicPr>
          <p:cNvPr id="7" name="Picture 6" descr="PTI NEW.png"/>
          <p:cNvPicPr>
            <a:picLocks noChangeAspect="1"/>
          </p:cNvPicPr>
          <p:nvPr userDrawn="1"/>
        </p:nvPicPr>
        <p:blipFill>
          <a:blip r:embed="rId2" cstate="print"/>
          <a:stretch>
            <a:fillRect/>
          </a:stretch>
        </p:blipFill>
        <p:spPr>
          <a:xfrm>
            <a:off x="7834036" y="6288218"/>
            <a:ext cx="1238558" cy="498368"/>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972320" cy="1143000"/>
          </a:xfrm>
          <a:prstGeom prst="rect">
            <a:avLst/>
          </a:prstGeom>
        </p:spPr>
        <p:txBody>
          <a:bodyPr vert="horz" lIns="91440" tIns="45720" rIns="91440" bIns="45720" rtlCol="0" anchor="ctr">
            <a:normAutofit/>
          </a:bodyPr>
          <a:lstStyle/>
          <a:p>
            <a:r>
              <a:rPr lang="en-US" dirty="0"/>
              <a:t>Click to edit Ma title style</a:t>
            </a:r>
          </a:p>
        </p:txBody>
      </p:sp>
      <p:sp>
        <p:nvSpPr>
          <p:cNvPr id="3" name="Text Placeholder 2"/>
          <p:cNvSpPr>
            <a:spLocks noGrp="1"/>
          </p:cNvSpPr>
          <p:nvPr>
            <p:ph type="body" idx="1"/>
          </p:nvPr>
        </p:nvSpPr>
        <p:spPr>
          <a:xfrm>
            <a:off x="457200" y="1600200"/>
            <a:ext cx="8229600" cy="4525963"/>
          </a:xfrm>
          <a:prstGeom prst="rect">
            <a:avLst/>
          </a:prstGeom>
          <a:ln>
            <a:noFill/>
          </a:ln>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1F1ED5-A655-48A8-990B-58BD1C9DE702}" type="datetimeFigureOut">
              <a:rPr lang="en-US" smtClean="0"/>
              <a:pPr/>
              <a:t>1/25/2017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938CD7-832E-4590-9879-8580A18A0B8A}" type="slidenum">
              <a:rPr lang="en-US" smtClean="0"/>
              <a:pPr/>
              <a:t>‹Nº›</a:t>
            </a:fld>
            <a:endParaRPr lang="en-US"/>
          </a:p>
        </p:txBody>
      </p:sp>
      <p:pic>
        <p:nvPicPr>
          <p:cNvPr id="7" name="Picture 6" descr="pti bar.PNG"/>
          <p:cNvPicPr>
            <a:picLocks noChangeAspect="1"/>
          </p:cNvPicPr>
          <p:nvPr/>
        </p:nvPicPr>
        <p:blipFill>
          <a:blip r:embed="rId13"/>
          <a:stretch>
            <a:fillRect/>
          </a:stretch>
        </p:blipFill>
        <p:spPr>
          <a:xfrm rot="5400000">
            <a:off x="-3148966" y="3148966"/>
            <a:ext cx="6858002" cy="56007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g"/><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3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547664" y="3284984"/>
            <a:ext cx="7812360" cy="360040"/>
          </a:xfrm>
        </p:spPr>
        <p:txBody>
          <a:bodyPr>
            <a:noAutofit/>
          </a:bodyPr>
          <a:lstStyle/>
          <a:p>
            <a:r>
              <a:rPr lang="es-CO" sz="2200" dirty="0">
                <a:effectLst/>
                <a:latin typeface="Arial" panose="020B0604020202020204" pitchFamily="34" charset="0"/>
                <a:cs typeface="Arial" panose="020B0604020202020204" pitchFamily="34" charset="0"/>
              </a:rPr>
              <a:t>PROTECCIONES ELÉCTRICAS DE SOBRECORRIENTE</a:t>
            </a:r>
            <a:br>
              <a:rPr lang="es-CO" sz="2200" dirty="0">
                <a:effectLst/>
                <a:latin typeface="Arial" panose="020B0604020202020204" pitchFamily="34" charset="0"/>
                <a:cs typeface="Arial" panose="020B0604020202020204" pitchFamily="34" charset="0"/>
              </a:rPr>
            </a:br>
            <a:r>
              <a:rPr lang="es-CO" sz="2200" dirty="0">
                <a:effectLst/>
                <a:latin typeface="Arial" panose="020B0604020202020204" pitchFamily="34" charset="0"/>
                <a:cs typeface="Arial" panose="020B0604020202020204" pitchFamily="34" charset="0"/>
              </a:rPr>
              <a:t>CRITERIOS DE SELECCIÓN Y AJUSTE</a:t>
            </a:r>
            <a:br>
              <a:rPr lang="es-CO" sz="2200" dirty="0">
                <a:effectLst/>
                <a:latin typeface="Arial" panose="020B0604020202020204" pitchFamily="34" charset="0"/>
                <a:cs typeface="Arial" panose="020B0604020202020204" pitchFamily="34" charset="0"/>
              </a:rPr>
            </a:br>
            <a:br>
              <a:rPr lang="es-CO" sz="2200" dirty="0">
                <a:effectLst/>
                <a:latin typeface="Arial" panose="020B0604020202020204" pitchFamily="34" charset="0"/>
                <a:cs typeface="Arial" panose="020B0604020202020204" pitchFamily="34" charset="0"/>
              </a:rPr>
            </a:br>
            <a:br>
              <a:rPr lang="es-CO" sz="2200" dirty="0">
                <a:effectLst/>
              </a:rPr>
            </a:br>
            <a:endParaRPr lang="en-US" sz="2200" dirty="0"/>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216" y="3717032"/>
            <a:ext cx="2257824" cy="1368152"/>
          </a:xfrm>
          <a:prstGeom prst="rect">
            <a:avLst/>
          </a:prstGeom>
        </p:spPr>
      </p:pic>
      <p:sp>
        <p:nvSpPr>
          <p:cNvPr id="8" name="Subtitle 6"/>
          <p:cNvSpPr>
            <a:spLocks noGrp="1"/>
          </p:cNvSpPr>
          <p:nvPr>
            <p:ph type="subTitle" idx="1"/>
          </p:nvPr>
        </p:nvSpPr>
        <p:spPr>
          <a:xfrm>
            <a:off x="2555776" y="5157192"/>
            <a:ext cx="6444208" cy="1332920"/>
          </a:xfrm>
        </p:spPr>
        <p:txBody>
          <a:bodyPr>
            <a:normAutofit/>
          </a:bodyPr>
          <a:lstStyle/>
          <a:p>
            <a:pPr algn="l"/>
            <a:r>
              <a:rPr lang="en-US" sz="1800" dirty="0">
                <a:solidFill>
                  <a:schemeClr val="tx2"/>
                </a:solidFill>
                <a:latin typeface="Arial" panose="020B0604020202020204" pitchFamily="34" charset="0"/>
                <a:cs typeface="Arial" panose="020B0604020202020204" pitchFamily="34" charset="0"/>
              </a:rPr>
              <a:t>PRESENTADORES:</a:t>
            </a:r>
          </a:p>
          <a:p>
            <a:pPr marL="342900" indent="-342900" algn="l">
              <a:buFont typeface="Wingdings" panose="05000000000000000000" pitchFamily="2" charset="2"/>
              <a:buChar char="q"/>
            </a:pPr>
            <a:r>
              <a:rPr lang="en-US" sz="1500" dirty="0" err="1">
                <a:solidFill>
                  <a:schemeClr val="tx2"/>
                </a:solidFill>
                <a:latin typeface="Arial" panose="020B0604020202020204" pitchFamily="34" charset="0"/>
                <a:cs typeface="Arial" panose="020B0604020202020204" pitchFamily="34" charset="0"/>
              </a:rPr>
              <a:t>Ing</a:t>
            </a:r>
            <a:r>
              <a:rPr lang="en-US" sz="1500" dirty="0">
                <a:solidFill>
                  <a:schemeClr val="tx2"/>
                </a:solidFill>
                <a:latin typeface="Arial" panose="020B0604020202020204" pitchFamily="34" charset="0"/>
                <a:cs typeface="Arial" panose="020B0604020202020204" pitchFamily="34" charset="0"/>
              </a:rPr>
              <a:t>. Rafael Franco M. </a:t>
            </a:r>
            <a:r>
              <a:rPr lang="en-US" sz="1500" dirty="0" err="1">
                <a:solidFill>
                  <a:schemeClr val="tx2"/>
                </a:solidFill>
                <a:latin typeface="Arial" panose="020B0604020202020204" pitchFamily="34" charset="0"/>
                <a:cs typeface="Arial" panose="020B0604020202020204" pitchFamily="34" charset="0"/>
              </a:rPr>
              <a:t>Esp</a:t>
            </a:r>
            <a:r>
              <a:rPr lang="en-US" sz="1500">
                <a:solidFill>
                  <a:schemeClr val="tx2"/>
                </a:solidFill>
                <a:latin typeface="Arial" panose="020B0604020202020204" pitchFamily="34" charset="0"/>
                <a:cs typeface="Arial" panose="020B0604020202020204" pitchFamily="34" charset="0"/>
              </a:rPr>
              <a:t> – </a:t>
            </a:r>
            <a:r>
              <a:rPr lang="en-US" sz="1500" i="1">
                <a:solidFill>
                  <a:srgbClr val="FF0000"/>
                </a:solidFill>
                <a:latin typeface="Arial" panose="020B0604020202020204" pitchFamily="34" charset="0"/>
                <a:cs typeface="Arial" panose="020B0604020202020204" pitchFamily="34" charset="0"/>
              </a:rPr>
              <a:t>etap</a:t>
            </a:r>
            <a:r>
              <a:rPr lang="en-US" sz="1500">
                <a:solidFill>
                  <a:schemeClr val="tx2"/>
                </a:solidFill>
                <a:latin typeface="Arial" panose="020B0604020202020204" pitchFamily="34" charset="0"/>
                <a:cs typeface="Arial" panose="020B0604020202020204" pitchFamily="34" charset="0"/>
              </a:rPr>
              <a:t> Certified Instructor – Leader Engineer – Projects &amp; Consulting.</a:t>
            </a:r>
          </a:p>
          <a:p>
            <a:pPr marL="342900" indent="-342900" algn="l">
              <a:buFont typeface="Wingdings" panose="05000000000000000000" pitchFamily="2" charset="2"/>
              <a:buChar char="q"/>
            </a:pPr>
            <a:r>
              <a:rPr lang="en-US" sz="1500">
                <a:solidFill>
                  <a:schemeClr val="tx2"/>
                </a:solidFill>
                <a:latin typeface="Arial" panose="020B0604020202020204" pitchFamily="34" charset="0"/>
                <a:cs typeface="Arial" panose="020B0604020202020204" pitchFamily="34" charset="0"/>
              </a:rPr>
              <a:t>Ing</a:t>
            </a:r>
            <a:r>
              <a:rPr lang="en-US" sz="1500" dirty="0">
                <a:solidFill>
                  <a:schemeClr val="tx2"/>
                </a:solidFill>
                <a:latin typeface="Arial" panose="020B0604020202020204" pitchFamily="34" charset="0"/>
                <a:cs typeface="Arial" panose="020B0604020202020204" pitchFamily="34" charset="0"/>
              </a:rPr>
              <a:t>. Luis Bernardo Moya s. – </a:t>
            </a:r>
            <a:r>
              <a:rPr lang="en-US" sz="1500" i="1" dirty="0">
                <a:solidFill>
                  <a:srgbClr val="FF0000"/>
                </a:solidFill>
                <a:latin typeface="Arial" panose="020B0604020202020204" pitchFamily="34" charset="0"/>
                <a:cs typeface="Arial" panose="020B0604020202020204" pitchFamily="34" charset="0"/>
              </a:rPr>
              <a:t>etap</a:t>
            </a:r>
            <a:r>
              <a:rPr lang="en-US" sz="1500" dirty="0">
                <a:solidFill>
                  <a:schemeClr val="tx2"/>
                </a:solidFill>
                <a:latin typeface="Arial" panose="020B0604020202020204" pitchFamily="34" charset="0"/>
                <a:cs typeface="Arial" panose="020B0604020202020204" pitchFamily="34" charset="0"/>
              </a:rPr>
              <a:t> Consulting and Power System.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PROTECCIONES ELÉCTRICAS DE SOBRECORRIENTE</a:t>
            </a:r>
            <a:endParaRPr lang="es-CO" sz="2800" dirty="0"/>
          </a:p>
        </p:txBody>
      </p:sp>
      <p:sp>
        <p:nvSpPr>
          <p:cNvPr id="5" name="Marcador de contenido 4"/>
          <p:cNvSpPr>
            <a:spLocks noGrp="1"/>
          </p:cNvSpPr>
          <p:nvPr>
            <p:ph idx="1"/>
          </p:nvPr>
        </p:nvSpPr>
        <p:spPr>
          <a:xfrm>
            <a:off x="611560" y="1556793"/>
            <a:ext cx="7931224" cy="3456383"/>
          </a:xfrm>
        </p:spPr>
        <p:txBody>
          <a:bodyPr>
            <a:normAutofit/>
          </a:bodyPr>
          <a:lstStyle/>
          <a:p>
            <a:pPr marL="0" indent="0">
              <a:buNone/>
            </a:pPr>
            <a:r>
              <a:rPr lang="es-CO" sz="1800" dirty="0">
                <a:effectLst/>
                <a:latin typeface="Arial" panose="020B0604020202020204" pitchFamily="34" charset="0"/>
                <a:cs typeface="Arial" panose="020B0604020202020204" pitchFamily="34" charset="0"/>
              </a:rPr>
              <a:t>¿Qué es una protección eléctrica de sobrecorriente ?</a:t>
            </a:r>
          </a:p>
          <a:p>
            <a:pPr marL="0" indent="0" algn="just">
              <a:buNone/>
            </a:pPr>
            <a:r>
              <a:rPr lang="es-CO" sz="1800" b="0" dirty="0">
                <a:effectLst/>
                <a:latin typeface="Arial" panose="020B0604020202020204" pitchFamily="34" charset="0"/>
                <a:cs typeface="Arial" panose="020B0604020202020204" pitchFamily="34" charset="0"/>
              </a:rPr>
              <a:t>Una protección eléctrica es un dispositivo con la capacidad de detectar y disipar una falla de sobrecorriente por sobrecarga o cortocircuito.</a:t>
            </a:r>
          </a:p>
          <a:p>
            <a:pPr marL="0" indent="0" algn="just">
              <a:buNone/>
            </a:pPr>
            <a:endParaRPr lang="es-CO" sz="1800" b="0" dirty="0">
              <a:effectLst/>
              <a:latin typeface="Arial" panose="020B0604020202020204" pitchFamily="34" charset="0"/>
              <a:cs typeface="Arial" panose="020B0604020202020204" pitchFamily="34" charset="0"/>
            </a:endParaRPr>
          </a:p>
          <a:p>
            <a:pPr marL="0" indent="0" algn="just">
              <a:buNone/>
            </a:pPr>
            <a:r>
              <a:rPr lang="es-CO" sz="1800" dirty="0">
                <a:effectLst/>
                <a:latin typeface="Arial" panose="020B0604020202020204" pitchFamily="34" charset="0"/>
                <a:cs typeface="Arial" panose="020B0604020202020204" pitchFamily="34" charset="0"/>
              </a:rPr>
              <a:t>Objetivos</a:t>
            </a:r>
          </a:p>
          <a:p>
            <a:pPr>
              <a:buFont typeface="Wingdings" panose="05000000000000000000" pitchFamily="2" charset="2"/>
              <a:buChar char="§"/>
            </a:pPr>
            <a:r>
              <a:rPr lang="es-CO" sz="1800" b="0" dirty="0">
                <a:effectLst/>
                <a:latin typeface="Arial" panose="020B0604020202020204" pitchFamily="34" charset="0"/>
                <a:cs typeface="Arial" panose="020B0604020202020204" pitchFamily="34" charset="0"/>
              </a:rPr>
              <a:t>Proteger la vida humana, animal y vegetal.</a:t>
            </a:r>
          </a:p>
          <a:p>
            <a:pPr>
              <a:buFont typeface="Wingdings" panose="05000000000000000000" pitchFamily="2" charset="2"/>
              <a:buChar char="§"/>
            </a:pPr>
            <a:r>
              <a:rPr lang="es-CO" sz="1800" b="0" dirty="0">
                <a:effectLst/>
                <a:latin typeface="Arial" panose="020B0604020202020204" pitchFamily="34" charset="0"/>
                <a:cs typeface="Arial" panose="020B0604020202020204" pitchFamily="34" charset="0"/>
              </a:rPr>
              <a:t>Medir, detectar o sensibilizar una falla de sobrecorriente y despejarla por medio de la apertura de un equipo de disparo.</a:t>
            </a:r>
          </a:p>
          <a:p>
            <a:pPr>
              <a:buFont typeface="Wingdings" panose="05000000000000000000" pitchFamily="2" charset="2"/>
              <a:buChar char="§"/>
            </a:pPr>
            <a:r>
              <a:rPr lang="es-CO" sz="1800" b="0" dirty="0">
                <a:effectLst/>
                <a:latin typeface="Arial" panose="020B0604020202020204" pitchFamily="34" charset="0"/>
                <a:cs typeface="Arial" panose="020B0604020202020204" pitchFamily="34" charset="0"/>
              </a:rPr>
              <a:t>Disipar las condiciones anormales de operación que se presenten en el sistema eléctrico.</a:t>
            </a:r>
          </a:p>
          <a:p>
            <a:pPr>
              <a:buFont typeface="Wingdings" panose="05000000000000000000" pitchFamily="2" charset="2"/>
              <a:buChar char="§"/>
            </a:pPr>
            <a:endParaRPr lang="es-CO" sz="1800" b="0" dirty="0">
              <a:effectLst/>
              <a:latin typeface="Arial" panose="020B0604020202020204" pitchFamily="34" charset="0"/>
              <a:cs typeface="Arial" panose="020B0604020202020204" pitchFamily="34" charset="0"/>
            </a:endParaRPr>
          </a:p>
          <a:p>
            <a:pPr>
              <a:buFont typeface="Wingdings" panose="05000000000000000000" pitchFamily="2" charset="2"/>
              <a:buChar char="§"/>
            </a:pPr>
            <a:endParaRPr lang="es-CO" sz="1900" dirty="0">
              <a:effectLst/>
              <a:latin typeface="Arial" panose="020B0604020202020204" pitchFamily="34" charset="0"/>
              <a:cs typeface="Arial" panose="020B0604020202020204" pitchFamily="34" charset="0"/>
            </a:endParaRPr>
          </a:p>
          <a:p>
            <a:pPr>
              <a:buFont typeface="Wingdings" panose="05000000000000000000" pitchFamily="2" charset="2"/>
              <a:buChar char="§"/>
            </a:pPr>
            <a:endParaRPr lang="es-CO" sz="1900" dirty="0">
              <a:effectLst/>
              <a:latin typeface="Arial" panose="020B0604020202020204" pitchFamily="34" charset="0"/>
              <a:cs typeface="Arial" panose="020B0604020202020204" pitchFamily="34" charset="0"/>
            </a:endParaRPr>
          </a:p>
          <a:p>
            <a:pPr>
              <a:buFont typeface="Wingdings" panose="05000000000000000000" pitchFamily="2" charset="2"/>
              <a:buChar char="§"/>
            </a:pPr>
            <a:endParaRPr lang="es-CO" sz="1900" dirty="0">
              <a:effectLst/>
              <a:latin typeface="Arial" panose="020B0604020202020204" pitchFamily="34" charset="0"/>
              <a:cs typeface="Arial" panose="020B0604020202020204" pitchFamily="34" charset="0"/>
            </a:endParaRPr>
          </a:p>
          <a:p>
            <a:pPr marL="0" indent="0">
              <a:buNone/>
            </a:pPr>
            <a:endParaRPr lang="es-CO" sz="1900" dirty="0">
              <a:effectLst/>
              <a:latin typeface="Arial" panose="020B0604020202020204" pitchFamily="34" charset="0"/>
              <a:cs typeface="Arial" panose="020B0604020202020204" pitchFamily="34" charset="0"/>
            </a:endParaRPr>
          </a:p>
          <a:p>
            <a:pPr marL="0" indent="0">
              <a:buNone/>
            </a:pPr>
            <a:endParaRPr lang="es-CO" sz="1900" dirty="0">
              <a:effectLst/>
              <a:latin typeface="Arial" panose="020B0604020202020204" pitchFamily="34" charset="0"/>
              <a:cs typeface="Arial" panose="020B0604020202020204" pitchFamily="34" charset="0"/>
            </a:endParaRPr>
          </a:p>
          <a:p>
            <a:pPr marL="0" indent="0">
              <a:buNone/>
            </a:pPr>
            <a:endParaRPr lang="es-CO" sz="190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0421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PROTECCIONES ELÉCTRICAS DE SOBRECORRIENTE</a:t>
            </a:r>
            <a:endParaRPr lang="es-CO" sz="2800" dirty="0"/>
          </a:p>
        </p:txBody>
      </p:sp>
      <p:sp>
        <p:nvSpPr>
          <p:cNvPr id="3" name="Marcador de contenido 2"/>
          <p:cNvSpPr>
            <a:spLocks noGrp="1"/>
          </p:cNvSpPr>
          <p:nvPr>
            <p:ph idx="1"/>
          </p:nvPr>
        </p:nvSpPr>
        <p:spPr>
          <a:xfrm>
            <a:off x="827584" y="1600200"/>
            <a:ext cx="7560840" cy="4709120"/>
          </a:xfrm>
        </p:spPr>
        <p:txBody>
          <a:bodyPr>
            <a:normAutofit/>
          </a:bodyPr>
          <a:lstStyle/>
          <a:p>
            <a:pPr lvl="1" indent="-342900" algn="just">
              <a:buFont typeface="+mj-lt"/>
              <a:buAutoNum type="arabicPeriod" startAt="2"/>
            </a:pPr>
            <a:endParaRPr lang="es-CO" sz="1800" dirty="0">
              <a:latin typeface="Arial" panose="020B0604020202020204" pitchFamily="34" charset="0"/>
              <a:cs typeface="Arial" panose="020B0604020202020204" pitchFamily="34" charset="0"/>
            </a:endParaRPr>
          </a:p>
          <a:p>
            <a:pPr marL="400050" lvl="1" indent="0" algn="just">
              <a:buNone/>
            </a:pPr>
            <a:endParaRPr lang="es-CO" sz="1800" dirty="0">
              <a:latin typeface="Arial" panose="020B0604020202020204" pitchFamily="34" charset="0"/>
              <a:cs typeface="Arial" panose="020B0604020202020204" pitchFamily="34" charset="0"/>
            </a:endParaRPr>
          </a:p>
          <a:p>
            <a:pPr lvl="1" indent="-342900" algn="just">
              <a:buFont typeface="+mj-lt"/>
              <a:buAutoNum type="arabicPeriod"/>
            </a:pPr>
            <a:endParaRPr lang="es-CO" sz="1800" dirty="0">
              <a:latin typeface="Arial" panose="020B0604020202020204" pitchFamily="34" charset="0"/>
              <a:cs typeface="Arial" panose="020B0604020202020204" pitchFamily="34" charset="0"/>
            </a:endParaRPr>
          </a:p>
          <a:p>
            <a:pPr marL="400050" lvl="1" indent="0" algn="just">
              <a:buNone/>
            </a:pPr>
            <a:endParaRPr lang="es-CO" sz="1800" dirty="0">
              <a:latin typeface="Arial" panose="020B0604020202020204" pitchFamily="34" charset="0"/>
              <a:cs typeface="Arial" panose="020B0604020202020204" pitchFamily="34" charset="0"/>
            </a:endParaRPr>
          </a:p>
          <a:p>
            <a:pPr marL="685800" lvl="1" algn="just">
              <a:buFont typeface="Wingdings" panose="05000000000000000000" pitchFamily="2" charset="2"/>
              <a:buChar char="§"/>
            </a:pPr>
            <a:endParaRPr lang="es-CO" sz="1800" dirty="0">
              <a:latin typeface="Arial" panose="020B0604020202020204" pitchFamily="34" charset="0"/>
              <a:cs typeface="Arial" panose="020B0604020202020204" pitchFamily="34" charset="0"/>
            </a:endParaRPr>
          </a:p>
          <a:p>
            <a:pPr marL="685800" lvl="1" algn="just">
              <a:buFont typeface="Wingdings" panose="05000000000000000000" pitchFamily="2" charset="2"/>
              <a:buChar char="§"/>
            </a:pPr>
            <a:endParaRPr lang="es-CO" sz="1800" dirty="0">
              <a:latin typeface="Arial" panose="020B0604020202020204" pitchFamily="34" charset="0"/>
              <a:cs typeface="Arial" panose="020B0604020202020204" pitchFamily="34" charset="0"/>
            </a:endParaRPr>
          </a:p>
          <a:p>
            <a:pPr marL="685800" lvl="1" algn="just">
              <a:buFont typeface="Wingdings" panose="05000000000000000000" pitchFamily="2" charset="2"/>
              <a:buChar char="§"/>
            </a:pPr>
            <a:endParaRPr lang="es-CO" sz="1800" dirty="0">
              <a:latin typeface="Arial" panose="020B0604020202020204" pitchFamily="34" charset="0"/>
              <a:cs typeface="Arial" panose="020B0604020202020204" pitchFamily="34" charset="0"/>
            </a:endParaRPr>
          </a:p>
          <a:p>
            <a:pPr marL="685800" lvl="1" algn="just">
              <a:buFont typeface="Wingdings" panose="05000000000000000000" pitchFamily="2" charset="2"/>
              <a:buChar char="§"/>
            </a:pPr>
            <a:endParaRPr lang="es-CO" sz="1800" dirty="0">
              <a:latin typeface="Arial" panose="020B0604020202020204" pitchFamily="34" charset="0"/>
              <a:cs typeface="Arial" panose="020B0604020202020204" pitchFamily="34" charset="0"/>
            </a:endParaRPr>
          </a:p>
          <a:p>
            <a:pPr marL="400050" lvl="1" indent="0">
              <a:buNone/>
            </a:pPr>
            <a:endParaRPr lang="es-CO" sz="1800" dirty="0">
              <a:effectLst/>
              <a:latin typeface="Arial" panose="020B0604020202020204" pitchFamily="34" charset="0"/>
              <a:cs typeface="Arial" panose="020B0604020202020204" pitchFamily="34" charset="0"/>
            </a:endParaRPr>
          </a:p>
          <a:p>
            <a:pPr marL="0" indent="0">
              <a:buNone/>
            </a:pPr>
            <a:endParaRPr lang="es-CO" dirty="0"/>
          </a:p>
        </p:txBody>
      </p:sp>
      <p:sp>
        <p:nvSpPr>
          <p:cNvPr id="4" name="Marcador de contenido 4"/>
          <p:cNvSpPr txBox="1">
            <a:spLocks/>
          </p:cNvSpPr>
          <p:nvPr/>
        </p:nvSpPr>
        <p:spPr>
          <a:xfrm>
            <a:off x="611560" y="1556793"/>
            <a:ext cx="8280920" cy="5256583"/>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s-CO" sz="1500" dirty="0">
                <a:effectLst/>
                <a:latin typeface="Arial" panose="020B0604020202020204" pitchFamily="34" charset="0"/>
                <a:cs typeface="Arial" panose="020B0604020202020204" pitchFamily="34" charset="0"/>
              </a:rPr>
              <a:t>Condiciones Normales de Operación</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Potencia entregada es igual carga consumida y las perdidas en los equipos.</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La frecuencia nominal de operación (50 o 60 Hz) siempre esta en un rango cercano a la nominal ± 0.3 Hz.</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Las tensiones en las barras no superan el ± 10% de su valor nominal.</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Todos los equipos están trabajando en sus condiciones normales de operación, sin sobrecarga.</a:t>
            </a: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0" indent="0" algn="just">
              <a:buNone/>
            </a:pPr>
            <a:r>
              <a:rPr lang="es-CO" sz="1500" dirty="0">
                <a:effectLst/>
                <a:latin typeface="Arial" panose="020B0604020202020204" pitchFamily="34" charset="0"/>
                <a:cs typeface="Arial" panose="020B0604020202020204" pitchFamily="34" charset="0"/>
              </a:rPr>
              <a:t>Condiciones Anormales de Operación</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Fallas de sobrecorriente por sobrecarga en los circuitos y equipos.</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Fallas de sobrecorriente por cortocircuitos.</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Desbalances de tensión y/o corriente.</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Bajas y sobre tensiones.</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Variaciones abruptas de frecuencia.</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Oscilaciones de potencia.</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Perdidas de sincronismo en los generadores y sistemas.</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Perdidas de excitación en motores sincrónicos y generadores.</a:t>
            </a: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8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800" b="0" dirty="0">
              <a:effectLst/>
              <a:latin typeface="Arial" panose="020B0604020202020204" pitchFamily="34" charset="0"/>
              <a:cs typeface="Arial" panose="020B0604020202020204" pitchFamily="34" charset="0"/>
            </a:endParaRPr>
          </a:p>
          <a:p>
            <a:pPr>
              <a:buFont typeface="Wingdings" panose="05000000000000000000" pitchFamily="2" charset="2"/>
              <a:buChar char="§"/>
            </a:pPr>
            <a:endParaRPr lang="es-CO" sz="1800" b="0" dirty="0">
              <a:effectLst/>
              <a:latin typeface="Arial" panose="020B0604020202020204" pitchFamily="34" charset="0"/>
              <a:cs typeface="Arial" panose="020B0604020202020204" pitchFamily="34" charset="0"/>
            </a:endParaRPr>
          </a:p>
          <a:p>
            <a:pPr>
              <a:buFont typeface="Wingdings" panose="05000000000000000000" pitchFamily="2" charset="2"/>
              <a:buChar char="§"/>
            </a:pPr>
            <a:endParaRPr lang="es-CO" sz="1900" dirty="0">
              <a:effectLst/>
              <a:latin typeface="Arial" panose="020B0604020202020204" pitchFamily="34" charset="0"/>
              <a:cs typeface="Arial" panose="020B0604020202020204" pitchFamily="34" charset="0"/>
            </a:endParaRPr>
          </a:p>
          <a:p>
            <a:pPr>
              <a:buFont typeface="Wingdings" panose="05000000000000000000" pitchFamily="2" charset="2"/>
              <a:buChar char="§"/>
            </a:pPr>
            <a:endParaRPr lang="es-CO" sz="1900" dirty="0">
              <a:effectLst/>
              <a:latin typeface="Arial" panose="020B0604020202020204" pitchFamily="34" charset="0"/>
              <a:cs typeface="Arial" panose="020B0604020202020204" pitchFamily="34" charset="0"/>
            </a:endParaRPr>
          </a:p>
          <a:p>
            <a:pPr>
              <a:buFont typeface="Wingdings" panose="05000000000000000000" pitchFamily="2" charset="2"/>
              <a:buChar char="§"/>
            </a:pPr>
            <a:endParaRPr lang="es-CO" sz="1900" dirty="0">
              <a:effectLst/>
              <a:latin typeface="Arial" panose="020B0604020202020204" pitchFamily="34" charset="0"/>
              <a:cs typeface="Arial" panose="020B0604020202020204" pitchFamily="34" charset="0"/>
            </a:endParaRPr>
          </a:p>
          <a:p>
            <a:pPr marL="0" indent="0">
              <a:buFont typeface="Arial" pitchFamily="34" charset="0"/>
              <a:buNone/>
            </a:pPr>
            <a:endParaRPr lang="es-CO" sz="1900" dirty="0">
              <a:effectLst/>
              <a:latin typeface="Arial" panose="020B0604020202020204" pitchFamily="34" charset="0"/>
              <a:cs typeface="Arial" panose="020B0604020202020204" pitchFamily="34" charset="0"/>
            </a:endParaRPr>
          </a:p>
          <a:p>
            <a:pPr marL="0" indent="0">
              <a:buFont typeface="Arial" pitchFamily="34" charset="0"/>
              <a:buNone/>
            </a:pPr>
            <a:endParaRPr lang="es-CO" sz="1900" dirty="0">
              <a:effectLst/>
              <a:latin typeface="Arial" panose="020B0604020202020204" pitchFamily="34" charset="0"/>
              <a:cs typeface="Arial" panose="020B0604020202020204" pitchFamily="34" charset="0"/>
            </a:endParaRPr>
          </a:p>
          <a:p>
            <a:pPr marL="0" indent="0">
              <a:buFont typeface="Arial" pitchFamily="34" charset="0"/>
              <a:buNone/>
            </a:pPr>
            <a:endParaRPr lang="es-CO" sz="190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8599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PROTECCIONES ELÉCTRICAS DE SOBRECORRIENTE</a:t>
            </a:r>
            <a:endParaRPr lang="es-CO" sz="2800" dirty="0"/>
          </a:p>
        </p:txBody>
      </p:sp>
      <p:sp>
        <p:nvSpPr>
          <p:cNvPr id="3" name="Marcador de contenido 2"/>
          <p:cNvSpPr>
            <a:spLocks noGrp="1"/>
          </p:cNvSpPr>
          <p:nvPr>
            <p:ph idx="1"/>
          </p:nvPr>
        </p:nvSpPr>
        <p:spPr>
          <a:xfrm>
            <a:off x="827584" y="1700808"/>
            <a:ext cx="7992888" cy="4736504"/>
          </a:xfrm>
        </p:spPr>
        <p:txBody>
          <a:bodyPr>
            <a:normAutofit/>
          </a:bodyPr>
          <a:lstStyle/>
          <a:p>
            <a:pPr marL="0" indent="0">
              <a:buNone/>
            </a:pPr>
            <a:r>
              <a:rPr lang="es-CO" sz="1800" dirty="0">
                <a:effectLst/>
                <a:latin typeface="Arial" panose="020B0604020202020204" pitchFamily="34" charset="0"/>
                <a:cs typeface="Arial" panose="020B0604020202020204" pitchFamily="34" charset="0"/>
              </a:rPr>
              <a:t>Utilidad de las Protecciones</a:t>
            </a:r>
          </a:p>
          <a:p>
            <a:pPr marL="0" indent="0" algn="just">
              <a:buNone/>
            </a:pPr>
            <a:r>
              <a:rPr lang="es-CO" sz="1800" b="0" dirty="0">
                <a:effectLst/>
                <a:latin typeface="Arial" panose="020B0604020202020204" pitchFamily="34" charset="0"/>
                <a:cs typeface="Arial" panose="020B0604020202020204" pitchFamily="34" charset="0"/>
              </a:rPr>
              <a:t>Un sistema de protecciones eléctricas de sobrecorriente opera frente a la presencia de las fallas de sobrecarga (protección temporizada) y de cortocircuito (protección instantánea) y entrega los siguientes beneficios:</a:t>
            </a:r>
          </a:p>
          <a:p>
            <a:pPr algn="just">
              <a:buFont typeface="Wingdings" panose="05000000000000000000" pitchFamily="2" charset="2"/>
              <a:buChar char="§"/>
            </a:pPr>
            <a:r>
              <a:rPr lang="es-CO" sz="1800" b="0" dirty="0">
                <a:effectLst/>
                <a:latin typeface="Arial" panose="020B0604020202020204" pitchFamily="34" charset="0"/>
                <a:cs typeface="Arial" panose="020B0604020202020204" pitchFamily="34" charset="0"/>
              </a:rPr>
              <a:t>Disipación de fallas de sobrecarga y cortocircuito por medio de la operación de los equipos de corte que disipan las anomalías con la apertura de los dispositivos de protección.</a:t>
            </a:r>
          </a:p>
          <a:p>
            <a:pPr algn="just">
              <a:buFont typeface="Wingdings" panose="05000000000000000000" pitchFamily="2" charset="2"/>
              <a:buChar char="§"/>
            </a:pPr>
            <a:r>
              <a:rPr lang="es-CO" sz="1800" b="0" dirty="0">
                <a:effectLst/>
                <a:latin typeface="Arial" panose="020B0604020202020204" pitchFamily="34" charset="0"/>
                <a:cs typeface="Arial" panose="020B0604020202020204" pitchFamily="34" charset="0"/>
              </a:rPr>
              <a:t>Mitigación de las magnitudes de las corrientes de falla.</a:t>
            </a:r>
          </a:p>
          <a:p>
            <a:pPr algn="just">
              <a:buFont typeface="Wingdings" panose="05000000000000000000" pitchFamily="2" charset="2"/>
              <a:buChar char="§"/>
            </a:pPr>
            <a:r>
              <a:rPr lang="es-CO" sz="1800" b="0" dirty="0">
                <a:effectLst/>
                <a:latin typeface="Arial" panose="020B0604020202020204" pitchFamily="34" charset="0"/>
                <a:cs typeface="Arial" panose="020B0604020202020204" pitchFamily="34" charset="0"/>
              </a:rPr>
              <a:t>Disminución de los tiempos de duración de las fallas de cortocircuito, reduciendo las la posibilidad de ocurrencia de un arco eléctrico, choque eléctrico y/o explosión.</a:t>
            </a:r>
          </a:p>
          <a:p>
            <a:pPr algn="just">
              <a:buFont typeface="Wingdings" panose="05000000000000000000" pitchFamily="2" charset="2"/>
              <a:buChar char="§"/>
            </a:pPr>
            <a:r>
              <a:rPr lang="es-CO" sz="1800" b="0" dirty="0">
                <a:effectLst/>
                <a:latin typeface="Arial" panose="020B0604020202020204" pitchFamily="34" charset="0"/>
                <a:cs typeface="Arial" panose="020B0604020202020204" pitchFamily="34" charset="0"/>
              </a:rPr>
              <a:t>Disminución de las probabilidades de la perdida de estabilidad del sistema eléctrico.</a:t>
            </a:r>
          </a:p>
          <a:p>
            <a:pPr algn="just">
              <a:buFont typeface="Wingdings" panose="05000000000000000000" pitchFamily="2" charset="2"/>
              <a:buChar char="§"/>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2090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TIPOS DE PROTECCIONES DE SOBRECORRIENTE</a:t>
            </a:r>
            <a:endParaRPr lang="es-CO" sz="2800" dirty="0"/>
          </a:p>
        </p:txBody>
      </p:sp>
      <p:sp>
        <p:nvSpPr>
          <p:cNvPr id="3" name="Marcador de contenido 2"/>
          <p:cNvSpPr>
            <a:spLocks noGrp="1"/>
          </p:cNvSpPr>
          <p:nvPr>
            <p:ph idx="1"/>
          </p:nvPr>
        </p:nvSpPr>
        <p:spPr>
          <a:xfrm>
            <a:off x="827584" y="1844824"/>
            <a:ext cx="8064896" cy="4736504"/>
          </a:xfrm>
        </p:spPr>
        <p:txBody>
          <a:bodyPr>
            <a:normAutofit/>
          </a:bodyPr>
          <a:lstStyle/>
          <a:p>
            <a:pPr marL="0" indent="0">
              <a:buNone/>
            </a:pPr>
            <a:r>
              <a:rPr lang="es-CO" sz="1800" dirty="0">
                <a:effectLst/>
                <a:latin typeface="Arial" panose="020B0604020202020204" pitchFamily="34" charset="0"/>
                <a:cs typeface="Arial" panose="020B0604020202020204" pitchFamily="34" charset="0"/>
              </a:rPr>
              <a:t>Protecciones de Sobrecorriente</a:t>
            </a:r>
          </a:p>
          <a:p>
            <a:pPr>
              <a:buFont typeface="Wingdings" panose="05000000000000000000" pitchFamily="2" charset="2"/>
              <a:buChar char="§"/>
            </a:pPr>
            <a:endParaRPr lang="es-CO" sz="1800" b="0" dirty="0">
              <a:effectLst/>
              <a:latin typeface="Arial" panose="020B0604020202020204" pitchFamily="34" charset="0"/>
              <a:cs typeface="Arial" panose="020B0604020202020204" pitchFamily="34" charset="0"/>
            </a:endParaRPr>
          </a:p>
          <a:p>
            <a:pPr>
              <a:buFont typeface="Wingdings" panose="05000000000000000000" pitchFamily="2" charset="2"/>
              <a:buChar char="§"/>
            </a:pPr>
            <a:r>
              <a:rPr lang="es-CO" sz="1800" b="0" dirty="0">
                <a:effectLst/>
                <a:latin typeface="Arial" panose="020B0604020202020204" pitchFamily="34" charset="0"/>
                <a:cs typeface="Arial" panose="020B0604020202020204" pitchFamily="34" charset="0"/>
              </a:rPr>
              <a:t>Interruptores de potencia (Relés de Sobrecorriente + Transformadores de corriente de protección + Interruptor). La protección también se describe únicamente como Relés de Sobrecorriente.</a:t>
            </a:r>
          </a:p>
          <a:p>
            <a:pPr>
              <a:buFont typeface="Wingdings" panose="05000000000000000000" pitchFamily="2" charset="2"/>
              <a:buChar char="§"/>
            </a:pPr>
            <a:endParaRPr lang="es-CO" sz="1800" b="0" dirty="0">
              <a:effectLst/>
              <a:latin typeface="Arial" panose="020B0604020202020204" pitchFamily="34" charset="0"/>
              <a:cs typeface="Arial" panose="020B0604020202020204" pitchFamily="34" charset="0"/>
            </a:endParaRPr>
          </a:p>
          <a:p>
            <a:pPr>
              <a:buFont typeface="Wingdings" panose="05000000000000000000" pitchFamily="2" charset="2"/>
              <a:buChar char="§"/>
            </a:pPr>
            <a:r>
              <a:rPr lang="es-CO" sz="1800" b="0" dirty="0">
                <a:effectLst/>
                <a:latin typeface="Arial" panose="020B0604020202020204" pitchFamily="34" charset="0"/>
                <a:cs typeface="Arial" panose="020B0604020202020204" pitchFamily="34" charset="0"/>
              </a:rPr>
              <a:t>Reconectadores.</a:t>
            </a:r>
          </a:p>
          <a:p>
            <a:pPr>
              <a:buFont typeface="Wingdings" panose="05000000000000000000" pitchFamily="2" charset="2"/>
              <a:buChar char="§"/>
            </a:pPr>
            <a:endParaRPr lang="es-CO" sz="1800" b="0" dirty="0">
              <a:effectLst/>
              <a:latin typeface="Arial" panose="020B0604020202020204" pitchFamily="34" charset="0"/>
              <a:cs typeface="Arial" panose="020B0604020202020204" pitchFamily="34" charset="0"/>
            </a:endParaRPr>
          </a:p>
          <a:p>
            <a:pPr>
              <a:buFont typeface="Wingdings" panose="05000000000000000000" pitchFamily="2" charset="2"/>
              <a:buChar char="§"/>
            </a:pPr>
            <a:r>
              <a:rPr lang="es-CO" sz="1800" b="0" dirty="0">
                <a:effectLst/>
                <a:latin typeface="Arial" panose="020B0604020202020204" pitchFamily="34" charset="0"/>
                <a:cs typeface="Arial" panose="020B0604020202020204" pitchFamily="34" charset="0"/>
              </a:rPr>
              <a:t>Fusibles.</a:t>
            </a:r>
          </a:p>
          <a:p>
            <a:pPr marL="0" indent="0">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a:p>
            <a:pPr>
              <a:buFont typeface="Wingdings" panose="05000000000000000000" pitchFamily="2" charset="2"/>
              <a:buChar char="§"/>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4984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TIPOS DE PROTECCIONES DE SOBRECORRIENTE</a:t>
            </a:r>
            <a:endParaRPr lang="es-CO" sz="2800" dirty="0"/>
          </a:p>
        </p:txBody>
      </p:sp>
      <p:sp>
        <p:nvSpPr>
          <p:cNvPr id="3" name="Marcador de contenido 2"/>
          <p:cNvSpPr>
            <a:spLocks noGrp="1"/>
          </p:cNvSpPr>
          <p:nvPr>
            <p:ph idx="1"/>
          </p:nvPr>
        </p:nvSpPr>
        <p:spPr>
          <a:xfrm>
            <a:off x="683568" y="1556792"/>
            <a:ext cx="8352928" cy="4104456"/>
          </a:xfrm>
        </p:spPr>
        <p:txBody>
          <a:bodyPr>
            <a:normAutofit/>
          </a:bodyPr>
          <a:lstStyle/>
          <a:p>
            <a:pPr marL="0" indent="0" algn="just">
              <a:buNone/>
            </a:pPr>
            <a:r>
              <a:rPr lang="es-CO" sz="1800" dirty="0">
                <a:effectLst/>
                <a:latin typeface="Arial" panose="020B0604020202020204" pitchFamily="34" charset="0"/>
                <a:cs typeface="Arial" panose="020B0604020202020204" pitchFamily="34" charset="0"/>
              </a:rPr>
              <a:t>Fusibles</a:t>
            </a:r>
          </a:p>
          <a:p>
            <a:pPr marL="0" indent="0" algn="just">
              <a:buNone/>
            </a:pPr>
            <a:r>
              <a:rPr lang="es-CO" sz="1800" b="0" dirty="0">
                <a:effectLst/>
                <a:latin typeface="Arial" panose="020B0604020202020204" pitchFamily="34" charset="0"/>
                <a:cs typeface="Arial" panose="020B0604020202020204" pitchFamily="34" charset="0"/>
              </a:rPr>
              <a:t>Los fusibles son dispositivos construidos con un soporte y filamento o lamina sensible a las fallas de cortocircuito o sobrecargas de alta magnitud (aquellas que el fusible detecta como un cortocircuito) que ocasionan la fundición del filamento y/o lamina por Efecto Joule.</a:t>
            </a:r>
          </a:p>
          <a:p>
            <a:pPr marL="0" indent="0" algn="just">
              <a:buNone/>
            </a:pPr>
            <a:endParaRPr lang="es-CO" sz="1800" b="0" dirty="0">
              <a:effectLst/>
              <a:latin typeface="Arial" panose="020B0604020202020204" pitchFamily="34" charset="0"/>
              <a:cs typeface="Arial" panose="020B0604020202020204" pitchFamily="34" charset="0"/>
            </a:endParaRPr>
          </a:p>
          <a:p>
            <a:pPr marL="0" indent="0" algn="just">
              <a:buNone/>
            </a:pPr>
            <a:r>
              <a:rPr lang="es-CO" sz="1800" b="0" dirty="0">
                <a:effectLst/>
                <a:latin typeface="Arial" panose="020B0604020202020204" pitchFamily="34" charset="0"/>
                <a:cs typeface="Arial" panose="020B0604020202020204" pitchFamily="34" charset="0"/>
              </a:rPr>
              <a:t>Existen diferentes tipos de fusibles en el mercado, los mas usados en los circuitos de distribución de Colombia son los nombrados a continuación:</a:t>
            </a:r>
          </a:p>
          <a:p>
            <a:pPr marL="0" indent="0" algn="just">
              <a:buNone/>
            </a:pPr>
            <a:endParaRPr lang="es-CO" sz="1800" b="0" dirty="0">
              <a:effectLst/>
              <a:latin typeface="Arial" panose="020B0604020202020204" pitchFamily="34" charset="0"/>
              <a:cs typeface="Arial" panose="020B0604020202020204" pitchFamily="34" charset="0"/>
            </a:endParaRPr>
          </a:p>
          <a:p>
            <a:pPr lvl="0"/>
            <a:r>
              <a:rPr lang="es-CO" sz="1800" b="0" dirty="0">
                <a:effectLst/>
                <a:latin typeface="Arial" panose="020B0604020202020204" pitchFamily="34" charset="0"/>
                <a:cs typeface="Arial" panose="020B0604020202020204" pitchFamily="34" charset="0"/>
              </a:rPr>
              <a:t>Fusibles de tipo convencional (T, K y H).</a:t>
            </a:r>
          </a:p>
          <a:p>
            <a:pPr lvl="0"/>
            <a:r>
              <a:rPr lang="es-CO" sz="1800" b="0" dirty="0">
                <a:effectLst/>
                <a:latin typeface="Arial" panose="020B0604020202020204" pitchFamily="34" charset="0"/>
                <a:cs typeface="Arial" panose="020B0604020202020204" pitchFamily="34" charset="0"/>
              </a:rPr>
              <a:t>Fusibles tipo Dual.</a:t>
            </a:r>
          </a:p>
          <a:p>
            <a:pPr lvl="0"/>
            <a:r>
              <a:rPr lang="es-CO" sz="1800" b="0" dirty="0">
                <a:effectLst/>
                <a:latin typeface="Arial" panose="020B0604020202020204" pitchFamily="34" charset="0"/>
                <a:cs typeface="Arial" panose="020B0604020202020204" pitchFamily="34" charset="0"/>
              </a:rPr>
              <a:t>Fusibles limitadores de corriente (FLC).</a:t>
            </a:r>
          </a:p>
          <a:p>
            <a:pPr marL="0" indent="0" algn="just">
              <a:buNone/>
            </a:pPr>
            <a:endParaRPr lang="es-CO" sz="18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0166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TIPOS DE PROTECCIONES DE SOBRECORRIENTE</a:t>
            </a:r>
            <a:endParaRPr lang="es-CO" sz="2800" dirty="0"/>
          </a:p>
        </p:txBody>
      </p:sp>
      <p:sp>
        <p:nvSpPr>
          <p:cNvPr id="3" name="Marcador de contenido 2"/>
          <p:cNvSpPr>
            <a:spLocks noGrp="1"/>
          </p:cNvSpPr>
          <p:nvPr>
            <p:ph idx="1"/>
          </p:nvPr>
        </p:nvSpPr>
        <p:spPr>
          <a:xfrm>
            <a:off x="899592" y="1700808"/>
            <a:ext cx="3744416" cy="3528392"/>
          </a:xfrm>
        </p:spPr>
        <p:txBody>
          <a:bodyPr>
            <a:normAutofit/>
          </a:bodyPr>
          <a:lstStyle/>
          <a:p>
            <a:pPr marL="0" indent="0" algn="just">
              <a:buNone/>
            </a:pPr>
            <a:r>
              <a:rPr lang="es-CO" sz="1500" dirty="0">
                <a:effectLst/>
                <a:latin typeface="Arial" panose="020B0604020202020204" pitchFamily="34" charset="0"/>
                <a:cs typeface="Arial" panose="020B0604020202020204" pitchFamily="34" charset="0"/>
              </a:rPr>
              <a:t>Fusibles de Tipo Convencional</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r>
              <a:rPr lang="es-CO" sz="1200" b="0" dirty="0">
                <a:effectLst/>
                <a:latin typeface="Arial" panose="020B0604020202020204" pitchFamily="34" charset="0"/>
                <a:cs typeface="Arial" panose="020B0604020202020204" pitchFamily="34" charset="0"/>
              </a:rPr>
              <a:t>Los fusibles de tipo convencional son los dispositivos mas utilizados para la protección de ramales y transformadores. Estos se seleccionan con respecto a sus características y utilidad de su implementación.</a:t>
            </a:r>
          </a:p>
          <a:p>
            <a:pPr marL="0" indent="0" algn="just">
              <a:buNone/>
            </a:pPr>
            <a:endParaRPr lang="es-CO" sz="12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1200" dirty="0">
                <a:effectLst/>
                <a:latin typeface="Arial" panose="020B0604020202020204" pitchFamily="34" charset="0"/>
                <a:cs typeface="Arial" panose="020B0604020202020204" pitchFamily="34" charset="0"/>
              </a:rPr>
              <a:t>Fusibles Tipo T: </a:t>
            </a:r>
            <a:r>
              <a:rPr lang="es-CO" sz="1200" b="0" dirty="0">
                <a:effectLst/>
                <a:latin typeface="Arial" panose="020B0604020202020204" pitchFamily="34" charset="0"/>
                <a:cs typeface="Arial" panose="020B0604020202020204" pitchFamily="34" charset="0"/>
              </a:rPr>
              <a:t>Fusible de disparo lento, regido bajo la norma ANSI / IEEE C37.42.</a:t>
            </a:r>
          </a:p>
          <a:p>
            <a:pPr algn="just">
              <a:buFont typeface="Wingdings" panose="05000000000000000000" pitchFamily="2" charset="2"/>
              <a:buChar char="§"/>
            </a:pPr>
            <a:endParaRPr lang="es-CO" sz="12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1200" dirty="0">
                <a:effectLst/>
                <a:latin typeface="Arial" panose="020B0604020202020204" pitchFamily="34" charset="0"/>
                <a:cs typeface="Arial" panose="020B0604020202020204" pitchFamily="34" charset="0"/>
              </a:rPr>
              <a:t>Fusibles Tipo K: </a:t>
            </a:r>
            <a:r>
              <a:rPr lang="es-CO" sz="1200" b="0" dirty="0">
                <a:effectLst/>
                <a:latin typeface="Arial" panose="020B0604020202020204" pitchFamily="34" charset="0"/>
                <a:cs typeface="Arial" panose="020B0604020202020204" pitchFamily="34" charset="0"/>
              </a:rPr>
              <a:t>Fusible de disparo rápido, regido bajo la norma ANSI / IEEE C37.42.</a:t>
            </a:r>
          </a:p>
          <a:p>
            <a:pPr algn="just">
              <a:buFont typeface="Wingdings" panose="05000000000000000000" pitchFamily="2" charset="2"/>
              <a:buChar char="§"/>
            </a:pPr>
            <a:endParaRPr lang="es-CO" sz="12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1200" dirty="0">
                <a:effectLst/>
                <a:latin typeface="Arial" panose="020B0604020202020204" pitchFamily="34" charset="0"/>
                <a:cs typeface="Arial" panose="020B0604020202020204" pitchFamily="34" charset="0"/>
              </a:rPr>
              <a:t>Fusible Tipo H: </a:t>
            </a:r>
            <a:r>
              <a:rPr lang="es-CO" sz="1200" b="0" dirty="0">
                <a:effectLst/>
                <a:latin typeface="Arial" panose="020B0604020202020204" pitchFamily="34" charset="0"/>
                <a:cs typeface="Arial" panose="020B0604020202020204" pitchFamily="34" charset="0"/>
              </a:rPr>
              <a:t>Fusible de disparo extra rápido, regido por la norma NEMA SG2 – 1986.</a:t>
            </a: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val="0"/>
              </a:ext>
            </a:extLst>
          </a:blip>
          <a:srcRect l="11882" t="3150" r="3460" b="15350"/>
          <a:stretch/>
        </p:blipFill>
        <p:spPr>
          <a:xfrm>
            <a:off x="5025832" y="1446519"/>
            <a:ext cx="3938656" cy="5363463"/>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975" y="5445224"/>
            <a:ext cx="4064073" cy="792087"/>
          </a:xfrm>
          <a:prstGeom prst="rect">
            <a:avLst/>
          </a:prstGeom>
        </p:spPr>
      </p:pic>
    </p:spTree>
    <p:extLst>
      <p:ext uri="{BB962C8B-B14F-4D97-AF65-F5344CB8AC3E}">
        <p14:creationId xmlns:p14="http://schemas.microsoft.com/office/powerpoint/2010/main" val="3444373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TIPOS DE PROTECCIONES DE SOBRECORRIENTE</a:t>
            </a:r>
            <a:endParaRPr lang="es-CO" sz="2800" dirty="0"/>
          </a:p>
        </p:txBody>
      </p:sp>
      <p:sp>
        <p:nvSpPr>
          <p:cNvPr id="3" name="Marcador de contenido 2"/>
          <p:cNvSpPr>
            <a:spLocks noGrp="1"/>
          </p:cNvSpPr>
          <p:nvPr>
            <p:ph idx="1"/>
          </p:nvPr>
        </p:nvSpPr>
        <p:spPr>
          <a:xfrm>
            <a:off x="827584" y="1556792"/>
            <a:ext cx="3744416" cy="3240360"/>
          </a:xfrm>
        </p:spPr>
        <p:txBody>
          <a:bodyPr>
            <a:normAutofit lnSpcReduction="10000"/>
          </a:bodyPr>
          <a:lstStyle/>
          <a:p>
            <a:pPr marL="0" indent="0" algn="just">
              <a:buNone/>
            </a:pPr>
            <a:r>
              <a:rPr lang="es-CO" sz="1500" dirty="0">
                <a:effectLst/>
                <a:latin typeface="Arial" panose="020B0604020202020204" pitchFamily="34" charset="0"/>
                <a:cs typeface="Arial" panose="020B0604020202020204" pitchFamily="34" charset="0"/>
              </a:rPr>
              <a:t>Fusibles de Tipo Dual</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r>
              <a:rPr lang="es-CO" sz="1200" b="0" dirty="0">
                <a:effectLst/>
                <a:latin typeface="Arial" panose="020B0604020202020204" pitchFamily="34" charset="0"/>
                <a:cs typeface="Arial" panose="020B0604020202020204" pitchFamily="34" charset="0"/>
              </a:rPr>
              <a:t>Los fusibles de tipo convencional son dispositivos utilizados para la protección de transformadores.</a:t>
            </a:r>
          </a:p>
          <a:p>
            <a:pPr marL="0" indent="0" algn="just">
              <a:buNone/>
            </a:pPr>
            <a:r>
              <a:rPr lang="es-CO" sz="1200" b="0" dirty="0">
                <a:effectLst/>
                <a:latin typeface="Arial" panose="020B0604020202020204" pitchFamily="34" charset="0"/>
                <a:cs typeface="Arial" panose="020B0604020202020204" pitchFamily="34" charset="0"/>
              </a:rPr>
              <a:t>Son conocidos como los fusibles inteligentes por sus características mecánicas y eléctricas que constituyen una bobina de calentamiento que permiten soportar un margen de sobrecarga mas amplio que los fusibles de tipo convencional y un alambre de fusible que sensibiliza las fallas de alta magnitud que corresponden a los cortocircuitos permitiendo su fundición instantánea. Estos fusibles intentan imitar la operación de un relé de sobrecorriente.</a:t>
            </a:r>
          </a:p>
          <a:p>
            <a:pPr marL="0" indent="0" algn="just">
              <a:buNone/>
            </a:pPr>
            <a:endParaRPr lang="es-CO" sz="17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1200" dirty="0">
                <a:effectLst/>
                <a:latin typeface="Arial" panose="020B0604020202020204" pitchFamily="34" charset="0"/>
                <a:cs typeface="Arial" panose="020B0604020202020204" pitchFamily="34" charset="0"/>
              </a:rPr>
              <a:t>Fusible Tipo Dual: </a:t>
            </a:r>
            <a:r>
              <a:rPr lang="es-CO" sz="1200" b="0" dirty="0">
                <a:effectLst/>
                <a:latin typeface="Arial" panose="020B0604020202020204" pitchFamily="34" charset="0"/>
                <a:cs typeface="Arial" panose="020B0604020202020204" pitchFamily="34" charset="0"/>
              </a:rPr>
              <a:t>Fusible de disparo extra lento, regido por la norma NEMA SG2 – 1986.</a:t>
            </a: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r="15169"/>
          <a:stretch/>
        </p:blipFill>
        <p:spPr>
          <a:xfrm>
            <a:off x="899592" y="5157192"/>
            <a:ext cx="3896564" cy="1008112"/>
          </a:xfrm>
          <a:prstGeom prst="rect">
            <a:avLst/>
          </a:prstGeom>
        </p:spPr>
      </p:pic>
      <p:pic>
        <p:nvPicPr>
          <p:cNvPr id="6" name="Imagen 5"/>
          <p:cNvPicPr>
            <a:picLocks noChangeAspect="1"/>
          </p:cNvPicPr>
          <p:nvPr/>
        </p:nvPicPr>
        <p:blipFill rotWithShape="1">
          <a:blip r:embed="rId3" cstate="print">
            <a:extLst>
              <a:ext uri="{28A0092B-C50C-407E-A947-70E740481C1C}">
                <a14:useLocalDpi xmlns:a14="http://schemas.microsoft.com/office/drawing/2010/main" val="0"/>
              </a:ext>
            </a:extLst>
          </a:blip>
          <a:srcRect l="11882" t="3149" r="3460" b="16001"/>
          <a:stretch/>
        </p:blipFill>
        <p:spPr>
          <a:xfrm>
            <a:off x="5004048" y="1484784"/>
            <a:ext cx="3936133" cy="5317232"/>
          </a:xfrm>
          <a:prstGeom prst="rect">
            <a:avLst/>
          </a:prstGeom>
        </p:spPr>
      </p:pic>
    </p:spTree>
    <p:extLst>
      <p:ext uri="{BB962C8B-B14F-4D97-AF65-F5344CB8AC3E}">
        <p14:creationId xmlns:p14="http://schemas.microsoft.com/office/powerpoint/2010/main" val="3192975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TIPOS DE PROTECCIONES DE SOBRECORRIENTE</a:t>
            </a:r>
            <a:endParaRPr lang="es-CO" sz="2800" dirty="0"/>
          </a:p>
        </p:txBody>
      </p:sp>
      <p:sp>
        <p:nvSpPr>
          <p:cNvPr id="3" name="Marcador de contenido 2"/>
          <p:cNvSpPr>
            <a:spLocks noGrp="1"/>
          </p:cNvSpPr>
          <p:nvPr>
            <p:ph idx="1"/>
          </p:nvPr>
        </p:nvSpPr>
        <p:spPr>
          <a:xfrm>
            <a:off x="683568" y="1590890"/>
            <a:ext cx="3744416" cy="4142366"/>
          </a:xfrm>
        </p:spPr>
        <p:txBody>
          <a:bodyPr>
            <a:normAutofit fontScale="92500" lnSpcReduction="10000"/>
          </a:bodyPr>
          <a:lstStyle/>
          <a:p>
            <a:pPr marL="0" indent="0" algn="just">
              <a:buNone/>
            </a:pPr>
            <a:r>
              <a:rPr lang="es-CO" sz="1600" dirty="0">
                <a:effectLst/>
                <a:latin typeface="Arial" panose="020B0604020202020204" pitchFamily="34" charset="0"/>
                <a:cs typeface="Arial" panose="020B0604020202020204" pitchFamily="34" charset="0"/>
              </a:rPr>
              <a:t>Fusibles Limitadores de Corriente</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r>
              <a:rPr lang="es-CO" sz="1300" b="0" dirty="0">
                <a:effectLst/>
                <a:latin typeface="Arial" panose="020B0604020202020204" pitchFamily="34" charset="0"/>
                <a:cs typeface="Arial" panose="020B0604020202020204" pitchFamily="34" charset="0"/>
              </a:rPr>
              <a:t>Los fusibles limitadores de corriente (FLC) son dispositivos que se funden a un porcentaje de la corriente de cortocircuito. Estos dispositivos durante la interrupción transfieren la energía de arco  a través de la arena del fusible, convirtiéndola en una sustancia cristalina, la cual agrega una impedancia adicional y se desarrolla un arco de tensión. Cuando el arco excede la tensión del sistema, este es extinguido accionando la función del limitador. </a:t>
            </a:r>
          </a:p>
          <a:p>
            <a:pPr marL="0" indent="0" algn="just">
              <a:buNone/>
            </a:pPr>
            <a:endParaRPr lang="es-CO" sz="1600" b="0" dirty="0">
              <a:effectLst/>
              <a:latin typeface="Arial" panose="020B0604020202020204" pitchFamily="34" charset="0"/>
              <a:cs typeface="Arial" panose="020B0604020202020204" pitchFamily="34" charset="0"/>
            </a:endParaRPr>
          </a:p>
          <a:p>
            <a:pPr marL="0" indent="0" algn="just">
              <a:buNone/>
            </a:pPr>
            <a:r>
              <a:rPr lang="es-CO" sz="1600" dirty="0">
                <a:effectLst/>
                <a:latin typeface="Arial" panose="020B0604020202020204" pitchFamily="34" charset="0"/>
                <a:cs typeface="Arial" panose="020B0604020202020204" pitchFamily="34" charset="0"/>
              </a:rPr>
              <a:t>Tipos de FLC</a:t>
            </a:r>
          </a:p>
          <a:p>
            <a:pPr algn="just">
              <a:buFont typeface="Wingdings" panose="05000000000000000000" pitchFamily="2" charset="2"/>
              <a:buChar char="§"/>
            </a:pPr>
            <a:r>
              <a:rPr lang="es-CO" sz="1200" dirty="0" err="1">
                <a:effectLst/>
                <a:latin typeface="Arial" panose="020B0604020202020204" pitchFamily="34" charset="0"/>
                <a:cs typeface="Arial" panose="020B0604020202020204" pitchFamily="34" charset="0"/>
              </a:rPr>
              <a:t>Backup</a:t>
            </a:r>
            <a:r>
              <a:rPr lang="es-CO" sz="1200" dirty="0">
                <a:effectLst/>
                <a:latin typeface="Arial" panose="020B0604020202020204" pitchFamily="34" charset="0"/>
                <a:cs typeface="Arial" panose="020B0604020202020204" pitchFamily="34" charset="0"/>
              </a:rPr>
              <a:t>: </a:t>
            </a:r>
            <a:r>
              <a:rPr lang="es-CO" sz="1200" b="0" dirty="0">
                <a:effectLst/>
                <a:latin typeface="Arial" panose="020B0604020202020204" pitchFamily="34" charset="0"/>
                <a:cs typeface="Arial" panose="020B0604020202020204" pitchFamily="34" charset="0"/>
              </a:rPr>
              <a:t>Solo interrumpe corrientes por encima de su corte mínima de corte.</a:t>
            </a:r>
          </a:p>
          <a:p>
            <a:pPr algn="just">
              <a:buFont typeface="Wingdings" panose="05000000000000000000" pitchFamily="2" charset="2"/>
              <a:buChar char="§"/>
            </a:pPr>
            <a:r>
              <a:rPr lang="es-CO" sz="1200" dirty="0">
                <a:effectLst/>
                <a:latin typeface="Arial" panose="020B0604020202020204" pitchFamily="34" charset="0"/>
                <a:cs typeface="Arial" panose="020B0604020202020204" pitchFamily="34" charset="0"/>
              </a:rPr>
              <a:t>General </a:t>
            </a:r>
            <a:r>
              <a:rPr lang="es-CO" sz="1200" dirty="0" err="1">
                <a:effectLst/>
                <a:latin typeface="Arial" panose="020B0604020202020204" pitchFamily="34" charset="0"/>
                <a:cs typeface="Arial" panose="020B0604020202020204" pitchFamily="34" charset="0"/>
              </a:rPr>
              <a:t>Purpose</a:t>
            </a:r>
            <a:r>
              <a:rPr lang="es-CO" sz="1200" dirty="0">
                <a:effectLst/>
                <a:latin typeface="Arial" panose="020B0604020202020204" pitchFamily="34" charset="0"/>
                <a:cs typeface="Arial" panose="020B0604020202020204" pitchFamily="34" charset="0"/>
              </a:rPr>
              <a:t>: </a:t>
            </a:r>
            <a:r>
              <a:rPr lang="es-CO" sz="1200" b="0" dirty="0">
                <a:effectLst/>
                <a:latin typeface="Arial" panose="020B0604020202020204" pitchFamily="34" charset="0"/>
                <a:cs typeface="Arial" panose="020B0604020202020204" pitchFamily="34" charset="0"/>
              </a:rPr>
              <a:t>Tiene una corriente mínima de corte haciendo que el tiempo de fusión sea superior a una hora.</a:t>
            </a:r>
          </a:p>
          <a:p>
            <a:pPr algn="just">
              <a:buFont typeface="Wingdings" panose="05000000000000000000" pitchFamily="2" charset="2"/>
              <a:buChar char="§"/>
            </a:pPr>
            <a:r>
              <a:rPr lang="es-CO" sz="1200" dirty="0">
                <a:effectLst/>
                <a:latin typeface="Arial" panose="020B0604020202020204" pitchFamily="34" charset="0"/>
                <a:cs typeface="Arial" panose="020B0604020202020204" pitchFamily="34" charset="0"/>
              </a:rPr>
              <a:t>Full </a:t>
            </a:r>
            <a:r>
              <a:rPr lang="es-CO" sz="1200" dirty="0" err="1">
                <a:effectLst/>
                <a:latin typeface="Arial" panose="020B0604020202020204" pitchFamily="34" charset="0"/>
                <a:cs typeface="Arial" panose="020B0604020202020204" pitchFamily="34" charset="0"/>
              </a:rPr>
              <a:t>Range</a:t>
            </a:r>
            <a:r>
              <a:rPr lang="es-CO" sz="1200" dirty="0">
                <a:effectLst/>
                <a:latin typeface="Arial" panose="020B0604020202020204" pitchFamily="34" charset="0"/>
                <a:cs typeface="Arial" panose="020B0604020202020204" pitchFamily="34" charset="0"/>
              </a:rPr>
              <a:t>: </a:t>
            </a:r>
            <a:r>
              <a:rPr lang="es-CO" sz="1200" b="0" dirty="0">
                <a:effectLst/>
                <a:latin typeface="Arial" panose="020B0604020202020204" pitchFamily="34" charset="0"/>
                <a:cs typeface="Arial" panose="020B0604020202020204" pitchFamily="34" charset="0"/>
              </a:rPr>
              <a:t>Permiten el corte para todas  las corrientes que provoquen la  fusión, hasta el poder de corte en cortocircuito</a:t>
            </a:r>
          </a:p>
          <a:p>
            <a:pPr algn="just">
              <a:buFont typeface="Wingdings" panose="05000000000000000000" pitchFamily="2" charset="2"/>
              <a:buChar char="§"/>
            </a:pPr>
            <a:endParaRPr lang="es-CO" sz="1200" dirty="0">
              <a:effectLst/>
              <a:latin typeface="Arial" panose="020B0604020202020204" pitchFamily="34" charset="0"/>
              <a:cs typeface="Arial" panose="020B0604020202020204" pitchFamily="34" charset="0"/>
            </a:endParaRPr>
          </a:p>
          <a:p>
            <a:pPr marL="0" indent="0" algn="just">
              <a:buNone/>
            </a:pPr>
            <a:endParaRPr lang="es-CO" sz="150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4674828" y="1566459"/>
            <a:ext cx="4145643" cy="2890025"/>
          </a:xfrm>
          <a:prstGeom prst="rect">
            <a:avLst/>
          </a:prstGeom>
        </p:spPr>
      </p:pic>
      <p:pic>
        <p:nvPicPr>
          <p:cNvPr id="7" name="Imagen 6"/>
          <p:cNvPicPr>
            <a:picLocks noChangeAspect="1"/>
          </p:cNvPicPr>
          <p:nvPr/>
        </p:nvPicPr>
        <p:blipFill>
          <a:blip r:embed="rId3"/>
          <a:stretch>
            <a:fillRect/>
          </a:stretch>
        </p:blipFill>
        <p:spPr>
          <a:xfrm>
            <a:off x="4674828" y="4797152"/>
            <a:ext cx="2309127" cy="1224136"/>
          </a:xfrm>
          <a:prstGeom prst="rect">
            <a:avLst/>
          </a:prstGeom>
        </p:spPr>
      </p:pic>
      <p:sp>
        <p:nvSpPr>
          <p:cNvPr id="10" name="CuadroTexto 9"/>
          <p:cNvSpPr txBox="1"/>
          <p:nvPr/>
        </p:nvSpPr>
        <p:spPr>
          <a:xfrm>
            <a:off x="7179095" y="4562240"/>
            <a:ext cx="1728192" cy="1938992"/>
          </a:xfrm>
          <a:prstGeom prst="rect">
            <a:avLst/>
          </a:prstGeom>
          <a:noFill/>
        </p:spPr>
        <p:txBody>
          <a:bodyPr wrap="square" rtlCol="0">
            <a:spAutoFit/>
          </a:bodyPr>
          <a:lstStyle/>
          <a:p>
            <a:r>
              <a:rPr lang="es-CO" sz="1200" dirty="0">
                <a:latin typeface="Arial" panose="020B0604020202020204" pitchFamily="34" charset="0"/>
                <a:cs typeface="Arial" panose="020B0604020202020204" pitchFamily="34" charset="0"/>
              </a:rPr>
              <a:t>Partes del FLC</a:t>
            </a:r>
          </a:p>
          <a:p>
            <a:pPr marL="342900" indent="-342900">
              <a:buFont typeface="+mj-lt"/>
              <a:buAutoNum type="arabicPeriod"/>
            </a:pPr>
            <a:r>
              <a:rPr lang="es-CO" sz="1200" dirty="0">
                <a:latin typeface="Arial" panose="020B0604020202020204" pitchFamily="34" charset="0"/>
                <a:cs typeface="Arial" panose="020B0604020202020204" pitchFamily="34" charset="0"/>
              </a:rPr>
              <a:t>Caperuza de contacto.</a:t>
            </a:r>
          </a:p>
          <a:p>
            <a:pPr marL="342900" indent="-342900">
              <a:buFont typeface="+mj-lt"/>
              <a:buAutoNum type="arabicPeriod"/>
            </a:pPr>
            <a:r>
              <a:rPr lang="es-CO" sz="1200" dirty="0">
                <a:latin typeface="Arial" panose="020B0604020202020204" pitchFamily="34" charset="0"/>
                <a:cs typeface="Arial" panose="020B0604020202020204" pitchFamily="34" charset="0"/>
              </a:rPr>
              <a:t>Tubo exterior.</a:t>
            </a:r>
          </a:p>
          <a:p>
            <a:pPr marL="342900" indent="-342900">
              <a:buFont typeface="+mj-lt"/>
              <a:buAutoNum type="arabicPeriod"/>
            </a:pPr>
            <a:r>
              <a:rPr lang="es-CO" sz="1200" dirty="0">
                <a:latin typeface="Arial" panose="020B0604020202020204" pitchFamily="34" charset="0"/>
                <a:cs typeface="Arial" panose="020B0604020202020204" pitchFamily="34" charset="0"/>
              </a:rPr>
              <a:t>Núcleo.</a:t>
            </a:r>
          </a:p>
          <a:p>
            <a:pPr marL="342900" indent="-342900">
              <a:buFont typeface="+mj-lt"/>
              <a:buAutoNum type="arabicPeriod"/>
            </a:pPr>
            <a:r>
              <a:rPr lang="es-CO" sz="1200" dirty="0">
                <a:latin typeface="Arial" panose="020B0604020202020204" pitchFamily="34" charset="0"/>
                <a:cs typeface="Arial" panose="020B0604020202020204" pitchFamily="34" charset="0"/>
              </a:rPr>
              <a:t>Elemento fusible.</a:t>
            </a:r>
          </a:p>
          <a:p>
            <a:pPr marL="342900" indent="-342900">
              <a:buFont typeface="+mj-lt"/>
              <a:buAutoNum type="arabicPeriod"/>
            </a:pPr>
            <a:r>
              <a:rPr lang="es-CO" sz="1200" dirty="0">
                <a:latin typeface="Arial" panose="020B0604020202020204" pitchFamily="34" charset="0"/>
                <a:cs typeface="Arial" panose="020B0604020202020204" pitchFamily="34" charset="0"/>
              </a:rPr>
              <a:t>Arena de extinción.</a:t>
            </a:r>
          </a:p>
          <a:p>
            <a:pPr marL="342900" indent="-342900">
              <a:buFont typeface="+mj-lt"/>
              <a:buAutoNum type="arabicPeriod"/>
            </a:pPr>
            <a:r>
              <a:rPr lang="es-CO" sz="1200" dirty="0">
                <a:latin typeface="Arial" panose="020B0604020202020204" pitchFamily="34" charset="0"/>
                <a:cs typeface="Arial" panose="020B0604020202020204" pitchFamily="34" charset="0"/>
              </a:rPr>
              <a:t>Percutor térmico.</a:t>
            </a:r>
          </a:p>
          <a:p>
            <a:pPr marL="342900" indent="-342900">
              <a:buFont typeface="+mj-lt"/>
              <a:buAutoNum type="arabicPeriod"/>
            </a:pPr>
            <a:endParaRPr lang="es-CO"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1620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TIPOS DE PROTECCIONES DE SOBRECORRIENTE</a:t>
            </a:r>
            <a:endParaRPr lang="es-CO" sz="2800" dirty="0"/>
          </a:p>
        </p:txBody>
      </p:sp>
      <p:sp>
        <p:nvSpPr>
          <p:cNvPr id="3" name="Marcador de contenido 2"/>
          <p:cNvSpPr>
            <a:spLocks noGrp="1"/>
          </p:cNvSpPr>
          <p:nvPr>
            <p:ph idx="1"/>
          </p:nvPr>
        </p:nvSpPr>
        <p:spPr>
          <a:xfrm>
            <a:off x="971600" y="1624054"/>
            <a:ext cx="4752528" cy="4032448"/>
          </a:xfrm>
        </p:spPr>
        <p:txBody>
          <a:bodyPr>
            <a:normAutofit/>
          </a:bodyPr>
          <a:lstStyle/>
          <a:p>
            <a:pPr marL="0" indent="0" algn="just">
              <a:buNone/>
            </a:pPr>
            <a:r>
              <a:rPr lang="es-CO" sz="1500" dirty="0">
                <a:effectLst/>
                <a:latin typeface="Arial" panose="020B0604020202020204" pitchFamily="34" charset="0"/>
                <a:cs typeface="Arial" panose="020B0604020202020204" pitchFamily="34" charset="0"/>
              </a:rPr>
              <a:t>Operación de los Fusibles Limitadores de Corriente</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r>
              <a:rPr lang="es-CO" sz="1200" b="0" dirty="0">
                <a:effectLst/>
                <a:latin typeface="Arial" panose="020B0604020202020204" pitchFamily="34" charset="0"/>
                <a:cs typeface="Arial" panose="020B0604020202020204" pitchFamily="34" charset="0"/>
              </a:rPr>
              <a:t>Los fusibles limitadores de corriente (FLC) tienen un comportamiento de corriente-tiempo inverso de tipo logarítmico, las cuales varían según el fabricante, su funcionamiento consiste en limitar las corrientes de cortocircuito impidiendo que llegue a su corriente pico. </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r>
              <a:rPr lang="es-CO" sz="1200" b="0" dirty="0">
                <a:effectLst/>
                <a:latin typeface="Arial" panose="020B0604020202020204" pitchFamily="34" charset="0"/>
                <a:cs typeface="Arial" panose="020B0604020202020204" pitchFamily="34" charset="0"/>
              </a:rPr>
              <a:t>Estos fusibles describen su operación limitadora con curvas de limitación que muestran la relación entre la magnitud estimada de cortocircuito y el valor pico de la corriente limitada por los fusibles.</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r>
              <a:rPr lang="es-CO" sz="1200" b="0" dirty="0">
                <a:effectLst/>
                <a:latin typeface="Arial" panose="020B0604020202020204" pitchFamily="34" charset="0"/>
                <a:cs typeface="Arial" panose="020B0604020202020204" pitchFamily="34" charset="0"/>
              </a:rPr>
              <a:t>En las curvas limitadoras la línea con pendiente aproximada de 45° representa la máxima corriente simétrica que muestra la corriente de corte estimada, por debajo de la cual los FLC no tiene capacidad limitadora.</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200" dirty="0">
              <a:effectLst/>
              <a:latin typeface="Arial" panose="020B0604020202020204" pitchFamily="34" charset="0"/>
              <a:cs typeface="Arial" panose="020B0604020202020204" pitchFamily="34" charset="0"/>
            </a:endParaRPr>
          </a:p>
          <a:p>
            <a:pPr marL="0" indent="0" algn="just">
              <a:buNone/>
            </a:pPr>
            <a:endParaRPr lang="es-CO" sz="150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pic>
        <p:nvPicPr>
          <p:cNvPr id="5" name="Imagen 4"/>
          <p:cNvPicPr>
            <a:picLocks noChangeAspect="1"/>
          </p:cNvPicPr>
          <p:nvPr/>
        </p:nvPicPr>
        <p:blipFill rotWithShape="1">
          <a:blip r:embed="rId2"/>
          <a:srcRect l="19" t="15775" r="1314" b="14559"/>
          <a:stretch/>
        </p:blipFill>
        <p:spPr>
          <a:xfrm>
            <a:off x="5890787" y="1590890"/>
            <a:ext cx="2772358" cy="2520280"/>
          </a:xfrm>
          <a:prstGeom prst="rect">
            <a:avLst/>
          </a:prstGeom>
        </p:spPr>
      </p:pic>
      <p:pic>
        <p:nvPicPr>
          <p:cNvPr id="6" name="Imagen 5"/>
          <p:cNvPicPr>
            <a:picLocks noChangeAspect="1"/>
          </p:cNvPicPr>
          <p:nvPr/>
        </p:nvPicPr>
        <p:blipFill rotWithShape="1">
          <a:blip r:embed="rId3"/>
          <a:srcRect l="1428" t="2929" r="1428"/>
          <a:stretch/>
        </p:blipFill>
        <p:spPr>
          <a:xfrm>
            <a:off x="6012160" y="4365104"/>
            <a:ext cx="2650985" cy="2312930"/>
          </a:xfrm>
          <a:prstGeom prst="rect">
            <a:avLst/>
          </a:prstGeom>
        </p:spPr>
      </p:pic>
    </p:spTree>
    <p:extLst>
      <p:ext uri="{BB962C8B-B14F-4D97-AF65-F5344CB8AC3E}">
        <p14:creationId xmlns:p14="http://schemas.microsoft.com/office/powerpoint/2010/main" val="2902552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TIPOS DE PROTECCIONES DE SOBRECORRIENTE</a:t>
            </a:r>
            <a:endParaRPr lang="es-CO" sz="2800" dirty="0"/>
          </a:p>
        </p:txBody>
      </p:sp>
      <p:sp>
        <p:nvSpPr>
          <p:cNvPr id="3" name="Marcador de contenido 2"/>
          <p:cNvSpPr>
            <a:spLocks noGrp="1"/>
          </p:cNvSpPr>
          <p:nvPr>
            <p:ph idx="1"/>
          </p:nvPr>
        </p:nvSpPr>
        <p:spPr>
          <a:xfrm>
            <a:off x="827584" y="1556792"/>
            <a:ext cx="7560840" cy="3744416"/>
          </a:xfrm>
        </p:spPr>
        <p:txBody>
          <a:bodyPr>
            <a:normAutofit/>
          </a:bodyPr>
          <a:lstStyle/>
          <a:p>
            <a:pPr marL="0" indent="0" algn="just">
              <a:buNone/>
            </a:pPr>
            <a:r>
              <a:rPr lang="es-CO" sz="1800" dirty="0">
                <a:effectLst/>
                <a:latin typeface="Arial" panose="020B0604020202020204" pitchFamily="34" charset="0"/>
                <a:cs typeface="Arial" panose="020B0604020202020204" pitchFamily="34" charset="0"/>
              </a:rPr>
              <a:t>Reconectadores</a:t>
            </a:r>
          </a:p>
          <a:p>
            <a:pPr marL="0" indent="0" algn="just">
              <a:buNone/>
            </a:pPr>
            <a:endParaRPr lang="es-CO" sz="1200" dirty="0">
              <a:effectLst/>
              <a:latin typeface="Arial" panose="020B0604020202020204" pitchFamily="34" charset="0"/>
              <a:cs typeface="Arial" panose="020B0604020202020204" pitchFamily="34" charset="0"/>
            </a:endParaRPr>
          </a:p>
          <a:p>
            <a:pPr marL="0" indent="0" algn="just">
              <a:buNone/>
            </a:pPr>
            <a:r>
              <a:rPr lang="es-CO" sz="1200" b="0" dirty="0">
                <a:effectLst/>
                <a:latin typeface="Arial" panose="020B0604020202020204" pitchFamily="34" charset="0"/>
                <a:cs typeface="Arial" panose="020B0604020202020204" pitchFamily="34" charset="0"/>
              </a:rPr>
              <a:t>Son equipos de protección  que permiten la interrupción (interruptor interno) de la carga eléctrica en las líneas de un circuito, con posibilidad de realizar recierres automáticos ajustables, supervisión y operación telemandada. </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r>
              <a:rPr lang="es-CO" sz="1500" dirty="0">
                <a:effectLst/>
                <a:latin typeface="Arial" panose="020B0604020202020204" pitchFamily="34" charset="0"/>
                <a:cs typeface="Arial" panose="020B0604020202020204" pitchFamily="34" charset="0"/>
              </a:rPr>
              <a:t>Funciones Típicas de los Reconectadores</a:t>
            </a:r>
          </a:p>
          <a:p>
            <a:pPr marL="0" indent="0" algn="just">
              <a:buNone/>
            </a:pPr>
            <a:r>
              <a:rPr lang="es-CO" sz="1200" b="0" dirty="0">
                <a:effectLst/>
                <a:latin typeface="Arial" panose="020B0604020202020204" pitchFamily="34" charset="0"/>
                <a:cs typeface="Arial" panose="020B0604020202020204" pitchFamily="34" charset="0"/>
              </a:rPr>
              <a:t>Los reconectadores típicamente tienen funciones para la proteger las líneas de fallas de sobrecorriente por sobrecarga y cortocircuito, adicionando la operación de recierres automáticos programados, esto lo logran por medio de la inclusión de la lógica de los relés nombrados a continuación:</a:t>
            </a:r>
          </a:p>
          <a:p>
            <a:pPr algn="just">
              <a:buFont typeface="Wingdings" panose="05000000000000000000" pitchFamily="2" charset="2"/>
              <a:buChar char="§"/>
            </a:pPr>
            <a:r>
              <a:rPr lang="es-CO" sz="1200" b="0" dirty="0">
                <a:effectLst/>
                <a:latin typeface="Arial" panose="020B0604020202020204" pitchFamily="34" charset="0"/>
                <a:cs typeface="Arial" panose="020B0604020202020204" pitchFamily="34" charset="0"/>
              </a:rPr>
              <a:t>Relé de sobrecorriente temporizara de fase (relé 51).</a:t>
            </a:r>
          </a:p>
          <a:p>
            <a:pPr algn="just">
              <a:buFont typeface="Wingdings" panose="05000000000000000000" pitchFamily="2" charset="2"/>
              <a:buChar char="§"/>
            </a:pPr>
            <a:r>
              <a:rPr lang="es-CO" sz="1200" b="0" dirty="0">
                <a:effectLst/>
                <a:latin typeface="Arial" panose="020B0604020202020204" pitchFamily="34" charset="0"/>
                <a:cs typeface="Arial" panose="020B0604020202020204" pitchFamily="34" charset="0"/>
              </a:rPr>
              <a:t>Relé de sobrecorriente temporizara de tierra (relé 51N).</a:t>
            </a:r>
          </a:p>
          <a:p>
            <a:pPr algn="just">
              <a:buFont typeface="Wingdings" panose="05000000000000000000" pitchFamily="2" charset="2"/>
              <a:buChar char="§"/>
            </a:pPr>
            <a:r>
              <a:rPr lang="es-CO" sz="1200" b="0" dirty="0">
                <a:effectLst/>
                <a:latin typeface="Arial" panose="020B0604020202020204" pitchFamily="34" charset="0"/>
                <a:cs typeface="Arial" panose="020B0604020202020204" pitchFamily="34" charset="0"/>
              </a:rPr>
              <a:t>Relé de sobrecorriente instantánea de fase (relé 50).</a:t>
            </a:r>
          </a:p>
          <a:p>
            <a:pPr algn="just">
              <a:buFont typeface="Wingdings" panose="05000000000000000000" pitchFamily="2" charset="2"/>
              <a:buChar char="§"/>
            </a:pPr>
            <a:r>
              <a:rPr lang="es-CO" sz="1200" b="0" dirty="0">
                <a:effectLst/>
                <a:latin typeface="Arial" panose="020B0604020202020204" pitchFamily="34" charset="0"/>
                <a:cs typeface="Arial" panose="020B0604020202020204" pitchFamily="34" charset="0"/>
              </a:rPr>
              <a:t>Relé de sobrecorriente instantánea de tierra (relé 50N).</a:t>
            </a:r>
          </a:p>
          <a:p>
            <a:pPr algn="just">
              <a:buFont typeface="Wingdings" panose="05000000000000000000" pitchFamily="2" charset="2"/>
              <a:buChar char="§"/>
            </a:pPr>
            <a:r>
              <a:rPr lang="es-CO" sz="1200" b="0" dirty="0">
                <a:effectLst/>
                <a:latin typeface="Arial" panose="020B0604020202020204" pitchFamily="34" charset="0"/>
                <a:cs typeface="Arial" panose="020B0604020202020204" pitchFamily="34" charset="0"/>
              </a:rPr>
              <a:t>Relé de recierre automático.</a:t>
            </a:r>
          </a:p>
          <a:p>
            <a:pPr algn="just">
              <a:buFont typeface="Wingdings" panose="05000000000000000000" pitchFamily="2" charset="2"/>
              <a:buChar char="§"/>
            </a:pPr>
            <a:endParaRPr lang="es-CO" sz="12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2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2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2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500" dirty="0">
              <a:effectLst/>
              <a:latin typeface="Arial" panose="020B0604020202020204" pitchFamily="34" charset="0"/>
              <a:cs typeface="Arial" panose="020B0604020202020204" pitchFamily="34" charset="0"/>
            </a:endParaRPr>
          </a:p>
          <a:p>
            <a:pPr marL="0" indent="0" algn="just">
              <a:buNone/>
            </a:pPr>
            <a:endParaRPr lang="es-CO" sz="1500" dirty="0">
              <a:effectLst/>
              <a:latin typeface="Arial" panose="020B0604020202020204" pitchFamily="34" charset="0"/>
              <a:cs typeface="Arial" panose="020B0604020202020204" pitchFamily="34" charset="0"/>
            </a:endParaRPr>
          </a:p>
          <a:p>
            <a:pPr marL="0" indent="0" algn="just">
              <a:buNone/>
            </a:pPr>
            <a:endParaRPr lang="es-CO" sz="1500" dirty="0">
              <a:effectLst/>
              <a:latin typeface="Arial" panose="020B0604020202020204" pitchFamily="34" charset="0"/>
              <a:cs typeface="Arial" panose="020B0604020202020204" pitchFamily="34" charset="0"/>
            </a:endParaRPr>
          </a:p>
          <a:p>
            <a:pPr marL="0" indent="0" algn="just">
              <a:buNone/>
            </a:pPr>
            <a:endParaRPr lang="es-CO" sz="150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l="3281" t="6563" r="1564" b="8126"/>
          <a:stretch/>
        </p:blipFill>
        <p:spPr>
          <a:xfrm>
            <a:off x="5652120" y="3796267"/>
            <a:ext cx="3146196" cy="2820727"/>
          </a:xfrm>
          <a:prstGeom prst="rect">
            <a:avLst/>
          </a:prstGeom>
        </p:spPr>
      </p:pic>
      <p:pic>
        <p:nvPicPr>
          <p:cNvPr id="7" name="Imagen 6"/>
          <p:cNvPicPr>
            <a:picLocks noChangeAspect="1"/>
          </p:cNvPicPr>
          <p:nvPr/>
        </p:nvPicPr>
        <p:blipFill>
          <a:blip r:embed="rId3"/>
          <a:stretch>
            <a:fillRect/>
          </a:stretch>
        </p:blipFill>
        <p:spPr>
          <a:xfrm>
            <a:off x="3671897" y="5301208"/>
            <a:ext cx="542925" cy="647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9" name="Conector recto de flecha 8"/>
          <p:cNvCxnSpPr/>
          <p:nvPr/>
        </p:nvCxnSpPr>
        <p:spPr>
          <a:xfrm>
            <a:off x="4214822" y="5625058"/>
            <a:ext cx="1509306"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42602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TIPOS DE PROTECCIONES DE SOBRECORRIENTE</a:t>
            </a:r>
            <a:endParaRPr lang="es-CO" sz="2800" dirty="0"/>
          </a:p>
        </p:txBody>
      </p:sp>
      <p:sp>
        <p:nvSpPr>
          <p:cNvPr id="3" name="Marcador de contenido 2"/>
          <p:cNvSpPr>
            <a:spLocks noGrp="1"/>
          </p:cNvSpPr>
          <p:nvPr>
            <p:ph idx="1"/>
          </p:nvPr>
        </p:nvSpPr>
        <p:spPr>
          <a:xfrm>
            <a:off x="827584" y="1556792"/>
            <a:ext cx="7560840" cy="3744416"/>
          </a:xfrm>
        </p:spPr>
        <p:txBody>
          <a:bodyPr>
            <a:normAutofit/>
          </a:bodyPr>
          <a:lstStyle/>
          <a:p>
            <a:pPr marL="0" indent="0" algn="ctr">
              <a:buNone/>
            </a:pPr>
            <a:r>
              <a:rPr lang="es-CO" sz="1800" dirty="0">
                <a:effectLst/>
                <a:latin typeface="Arial" panose="020B0604020202020204" pitchFamily="34" charset="0"/>
                <a:cs typeface="Arial" panose="020B0604020202020204" pitchFamily="34" charset="0"/>
              </a:rPr>
              <a:t>Ajustes Recomendados para las Funciones Temporizadas de los Reconectadores</a:t>
            </a:r>
          </a:p>
          <a:p>
            <a:pPr marL="0" indent="0" algn="just">
              <a:buNone/>
            </a:pPr>
            <a:endParaRPr lang="es-CO" sz="1200" dirty="0">
              <a:effectLst/>
              <a:latin typeface="Arial" panose="020B0604020202020204" pitchFamily="34" charset="0"/>
              <a:cs typeface="Arial" panose="020B0604020202020204" pitchFamily="34" charset="0"/>
            </a:endParaRPr>
          </a:p>
          <a:p>
            <a:pPr marL="0" indent="0" algn="just">
              <a:buNone/>
            </a:pPr>
            <a:r>
              <a:rPr lang="es-CO" sz="1200" b="0" dirty="0">
                <a:effectLst/>
                <a:latin typeface="Arial" panose="020B0604020202020204" pitchFamily="34" charset="0"/>
                <a:cs typeface="Arial" panose="020B0604020202020204" pitchFamily="34" charset="0"/>
              </a:rPr>
              <a:t>Los reconectadores típicamente poseen tres (3) disparos temporizados que según la norma IEEE C.37,104 de 2012 recomienda los ajustes de tiempo muerto (tiempo entre disparos)  mostrados a continuación:</a:t>
            </a:r>
          </a:p>
          <a:p>
            <a:pPr algn="just">
              <a:buFont typeface="Wingdings" panose="05000000000000000000" pitchFamily="2" charset="2"/>
              <a:buChar char="§"/>
            </a:pPr>
            <a:endParaRPr lang="es-CO" sz="12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2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2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2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500" dirty="0">
              <a:effectLst/>
              <a:latin typeface="Arial" panose="020B0604020202020204" pitchFamily="34" charset="0"/>
              <a:cs typeface="Arial" panose="020B0604020202020204" pitchFamily="34" charset="0"/>
            </a:endParaRPr>
          </a:p>
          <a:p>
            <a:pPr marL="0" indent="0" algn="just">
              <a:buNone/>
            </a:pPr>
            <a:endParaRPr lang="es-CO" sz="1500" dirty="0">
              <a:effectLst/>
              <a:latin typeface="Arial" panose="020B0604020202020204" pitchFamily="34" charset="0"/>
              <a:cs typeface="Arial" panose="020B0604020202020204" pitchFamily="34" charset="0"/>
            </a:endParaRPr>
          </a:p>
          <a:p>
            <a:pPr marL="0" indent="0" algn="just">
              <a:buNone/>
            </a:pPr>
            <a:endParaRPr lang="es-CO" sz="1500" dirty="0">
              <a:effectLst/>
              <a:latin typeface="Arial" panose="020B0604020202020204" pitchFamily="34" charset="0"/>
              <a:cs typeface="Arial" panose="020B0604020202020204" pitchFamily="34" charset="0"/>
            </a:endParaRPr>
          </a:p>
          <a:p>
            <a:pPr marL="0" indent="0" algn="just">
              <a:buNone/>
            </a:pPr>
            <a:endParaRPr lang="es-CO" sz="150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1619672" y="3933056"/>
            <a:ext cx="5965217" cy="2005727"/>
          </a:xfrm>
          <a:prstGeom prst="rect">
            <a:avLst/>
          </a:prstGeom>
        </p:spPr>
      </p:pic>
      <p:pic>
        <p:nvPicPr>
          <p:cNvPr id="6" name="Imagen 5"/>
          <p:cNvPicPr>
            <a:picLocks noChangeAspect="1"/>
          </p:cNvPicPr>
          <p:nvPr/>
        </p:nvPicPr>
        <p:blipFill>
          <a:blip r:embed="rId3"/>
          <a:stretch>
            <a:fillRect/>
          </a:stretch>
        </p:blipFill>
        <p:spPr>
          <a:xfrm>
            <a:off x="2699792" y="2899836"/>
            <a:ext cx="3636404" cy="918179"/>
          </a:xfrm>
          <a:prstGeom prst="rect">
            <a:avLst/>
          </a:prstGeom>
        </p:spPr>
      </p:pic>
    </p:spTree>
    <p:extLst>
      <p:ext uri="{BB962C8B-B14F-4D97-AF65-F5344CB8AC3E}">
        <p14:creationId xmlns:p14="http://schemas.microsoft.com/office/powerpoint/2010/main" val="3898158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TIPOS DE PROTECCIONES DE SOBRECORRIENTE</a:t>
            </a:r>
            <a:endParaRPr lang="es-CO" sz="2800" dirty="0"/>
          </a:p>
        </p:txBody>
      </p:sp>
      <p:sp>
        <p:nvSpPr>
          <p:cNvPr id="3" name="Marcador de contenido 2"/>
          <p:cNvSpPr>
            <a:spLocks noGrp="1"/>
          </p:cNvSpPr>
          <p:nvPr>
            <p:ph idx="1"/>
          </p:nvPr>
        </p:nvSpPr>
        <p:spPr>
          <a:xfrm>
            <a:off x="827584" y="1556792"/>
            <a:ext cx="7560840" cy="2664296"/>
          </a:xfrm>
        </p:spPr>
        <p:txBody>
          <a:bodyPr>
            <a:normAutofit/>
          </a:bodyPr>
          <a:lstStyle/>
          <a:p>
            <a:pPr marL="0" indent="0" algn="just">
              <a:buNone/>
            </a:pPr>
            <a:r>
              <a:rPr lang="es-CO" sz="1800" dirty="0">
                <a:effectLst/>
                <a:latin typeface="Arial" panose="020B0604020202020204" pitchFamily="34" charset="0"/>
                <a:cs typeface="Arial" panose="020B0604020202020204" pitchFamily="34" charset="0"/>
              </a:rPr>
              <a:t>Interruptores de Potencia</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r>
              <a:rPr lang="es-CO" sz="1200" b="0" dirty="0">
                <a:effectLst/>
                <a:latin typeface="Arial" panose="020B0604020202020204" pitchFamily="34" charset="0"/>
                <a:cs typeface="Arial" panose="020B0604020202020204" pitchFamily="34" charset="0"/>
              </a:rPr>
              <a:t>Los interruptores de potencia son equipos de protección que tiene la función de interrumpir o restablecer la conducción de un circuito eléctrico en un sistema de media, alta y extra alta tensión. Estos equipos son conjunto de dispositivos que permiten realizar la medición y/o sensibilización de las corrientes de falla para que la lógica del equipo determine la criticidad de la falla, estableciendo la necesidad de realizar la apertura del circuito. Los interruptores de potencia esta compuesto por los siguientes elementos:</a:t>
            </a:r>
          </a:p>
          <a:p>
            <a:pPr algn="just">
              <a:buFont typeface="Wingdings" panose="05000000000000000000" pitchFamily="2" charset="2"/>
              <a:buChar char="§"/>
            </a:pPr>
            <a:r>
              <a:rPr lang="es-CO" sz="1200" b="0" dirty="0">
                <a:effectLst/>
                <a:latin typeface="Arial" panose="020B0604020202020204" pitchFamily="34" charset="0"/>
                <a:cs typeface="Arial" panose="020B0604020202020204" pitchFamily="34" charset="0"/>
              </a:rPr>
              <a:t>Relé de sobrecorriente.</a:t>
            </a:r>
          </a:p>
          <a:p>
            <a:pPr algn="just">
              <a:buFont typeface="Wingdings" panose="05000000000000000000" pitchFamily="2" charset="2"/>
              <a:buChar char="§"/>
            </a:pPr>
            <a:r>
              <a:rPr lang="es-CO" sz="1200" b="0" dirty="0">
                <a:effectLst/>
                <a:latin typeface="Arial" panose="020B0604020202020204" pitchFamily="34" charset="0"/>
                <a:cs typeface="Arial" panose="020B0604020202020204" pitchFamily="34" charset="0"/>
              </a:rPr>
              <a:t>Transformadores de corriente de protección.</a:t>
            </a:r>
          </a:p>
          <a:p>
            <a:pPr algn="just">
              <a:buFont typeface="Wingdings" panose="05000000000000000000" pitchFamily="2" charset="2"/>
              <a:buChar char="§"/>
            </a:pPr>
            <a:r>
              <a:rPr lang="es-CO" sz="1200" b="0" dirty="0">
                <a:effectLst/>
                <a:latin typeface="Arial" panose="020B0604020202020204" pitchFamily="34" charset="0"/>
                <a:cs typeface="Arial" panose="020B0604020202020204" pitchFamily="34" charset="0"/>
              </a:rPr>
              <a:t>Interruptor-</a:t>
            </a:r>
            <a:endParaRPr lang="es-CO" sz="18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l="2325" t="4883" r="2325" b="4122"/>
          <a:stretch/>
        </p:blipFill>
        <p:spPr>
          <a:xfrm>
            <a:off x="1259632" y="3861048"/>
            <a:ext cx="3283729" cy="2803183"/>
          </a:xfrm>
          <a:prstGeom prst="rect">
            <a:avLst/>
          </a:prstGeom>
        </p:spPr>
      </p:pic>
      <p:pic>
        <p:nvPicPr>
          <p:cNvPr id="5" name="Imagen 4"/>
          <p:cNvPicPr>
            <a:picLocks noChangeAspect="1"/>
          </p:cNvPicPr>
          <p:nvPr/>
        </p:nvPicPr>
        <p:blipFill rotWithShape="1">
          <a:blip r:embed="rId3">
            <a:extLst>
              <a:ext uri="{28A0092B-C50C-407E-A947-70E740481C1C}">
                <a14:useLocalDpi xmlns:a14="http://schemas.microsoft.com/office/drawing/2010/main" val="0"/>
              </a:ext>
            </a:extLst>
          </a:blip>
          <a:srcRect l="15616" t="4047" r="10212" b="4439"/>
          <a:stretch/>
        </p:blipFill>
        <p:spPr>
          <a:xfrm>
            <a:off x="5076056" y="3246542"/>
            <a:ext cx="1571913" cy="1390539"/>
          </a:xfrm>
          <a:prstGeom prst="rect">
            <a:avLst/>
          </a:prstGeom>
        </p:spPr>
      </p:pic>
      <p:pic>
        <p:nvPicPr>
          <p:cNvPr id="6" name="Imagen 5"/>
          <p:cNvPicPr>
            <a:picLocks noChangeAspect="1"/>
          </p:cNvPicPr>
          <p:nvPr/>
        </p:nvPicPr>
        <p:blipFill rotWithShape="1">
          <a:blip r:embed="rId4">
            <a:extLst>
              <a:ext uri="{28A0092B-C50C-407E-A947-70E740481C1C}">
                <a14:useLocalDpi xmlns:a14="http://schemas.microsoft.com/office/drawing/2010/main" val="0"/>
              </a:ext>
            </a:extLst>
          </a:blip>
          <a:srcRect l="23421" r="21070" b="614"/>
          <a:stretch/>
        </p:blipFill>
        <p:spPr>
          <a:xfrm>
            <a:off x="6790266" y="4797152"/>
            <a:ext cx="1241743" cy="1368152"/>
          </a:xfrm>
          <a:prstGeom prst="rect">
            <a:avLst/>
          </a:prstGeom>
        </p:spPr>
      </p:pic>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0072" y="4794931"/>
            <a:ext cx="1123950" cy="1514475"/>
          </a:xfrm>
          <a:prstGeom prst="rect">
            <a:avLst/>
          </a:prstGeom>
        </p:spPr>
      </p:pic>
      <p:pic>
        <p:nvPicPr>
          <p:cNvPr id="13" name="Imagen 12"/>
          <p:cNvPicPr>
            <a:picLocks noChangeAspect="1"/>
          </p:cNvPicPr>
          <p:nvPr/>
        </p:nvPicPr>
        <p:blipFill rotWithShape="1">
          <a:blip r:embed="rId6"/>
          <a:srcRect b="9002"/>
          <a:stretch/>
        </p:blipFill>
        <p:spPr>
          <a:xfrm>
            <a:off x="7252672" y="3284984"/>
            <a:ext cx="1104900" cy="9361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5" name="Conector recto de flecha 14"/>
          <p:cNvCxnSpPr/>
          <p:nvPr/>
        </p:nvCxnSpPr>
        <p:spPr>
          <a:xfrm flipH="1">
            <a:off x="6516216" y="3501008"/>
            <a:ext cx="864098" cy="36004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8" name="Conector recto de flecha 17"/>
          <p:cNvCxnSpPr/>
          <p:nvPr/>
        </p:nvCxnSpPr>
        <p:spPr>
          <a:xfrm flipH="1">
            <a:off x="6231348" y="4014989"/>
            <a:ext cx="1193697" cy="83811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0" name="Conector recto de flecha 19"/>
          <p:cNvCxnSpPr/>
          <p:nvPr/>
        </p:nvCxnSpPr>
        <p:spPr>
          <a:xfrm flipH="1">
            <a:off x="7502904" y="4189609"/>
            <a:ext cx="499441" cy="60373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862149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TIPOS DE PROTECCIONES DE SOBRECORRIENTE</a:t>
            </a:r>
            <a:endParaRPr lang="es-CO" sz="2800" dirty="0"/>
          </a:p>
        </p:txBody>
      </p:sp>
      <p:sp>
        <p:nvSpPr>
          <p:cNvPr id="3" name="Marcador de contenido 2"/>
          <p:cNvSpPr>
            <a:spLocks noGrp="1"/>
          </p:cNvSpPr>
          <p:nvPr>
            <p:ph idx="1"/>
          </p:nvPr>
        </p:nvSpPr>
        <p:spPr>
          <a:xfrm>
            <a:off x="827584" y="1556792"/>
            <a:ext cx="7560840" cy="2088232"/>
          </a:xfrm>
        </p:spPr>
        <p:txBody>
          <a:bodyPr>
            <a:normAutofit/>
          </a:bodyPr>
          <a:lstStyle/>
          <a:p>
            <a:pPr marL="0" indent="0" algn="just">
              <a:buNone/>
            </a:pPr>
            <a:r>
              <a:rPr lang="es-CO" sz="1800" dirty="0">
                <a:effectLst/>
                <a:latin typeface="Arial" panose="020B0604020202020204" pitchFamily="34" charset="0"/>
                <a:cs typeface="Arial" panose="020B0604020202020204" pitchFamily="34" charset="0"/>
              </a:rPr>
              <a:t>Interruptores de BT</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r>
              <a:rPr lang="es-CO" sz="1200" b="0" dirty="0">
                <a:effectLst/>
                <a:latin typeface="Arial" panose="020B0604020202020204" pitchFamily="34" charset="0"/>
                <a:cs typeface="Arial" panose="020B0604020202020204" pitchFamily="34" charset="0"/>
              </a:rPr>
              <a:t>Los interruptores de potencia son equipos de protección que tiene la función de interrumpir o restablecer la conducción de un circuito eléctrico en un sistema de baja tensión. Existen dos tipos de interruptores que describimos a continuación:</a:t>
            </a:r>
          </a:p>
          <a:p>
            <a:pPr algn="just">
              <a:buFont typeface="Wingdings" panose="05000000000000000000" pitchFamily="2" charset="2"/>
              <a:buChar char="§"/>
            </a:pPr>
            <a:r>
              <a:rPr lang="es-CO" sz="1200" b="0" dirty="0">
                <a:effectLst/>
                <a:latin typeface="Arial" panose="020B0604020202020204" pitchFamily="34" charset="0"/>
                <a:cs typeface="Arial" panose="020B0604020202020204" pitchFamily="34" charset="0"/>
              </a:rPr>
              <a:t>Caja moldeada(electromagnéticos y de estado solido).</a:t>
            </a:r>
          </a:p>
          <a:p>
            <a:pPr algn="just">
              <a:buFont typeface="Wingdings" panose="05000000000000000000" pitchFamily="2" charset="2"/>
              <a:buChar char="§"/>
            </a:pPr>
            <a:r>
              <a:rPr lang="es-CO" sz="1200" b="0" dirty="0">
                <a:effectLst/>
                <a:latin typeface="Arial" panose="020B0604020202020204" pitchFamily="34" charset="0"/>
                <a:cs typeface="Arial" panose="020B0604020202020204" pitchFamily="34" charset="0"/>
              </a:rPr>
              <a:t>Electrónicos o de potencia (alta magnitud de corriente).</a:t>
            </a:r>
            <a:endParaRPr lang="es-CO" sz="18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1895" y="3505479"/>
            <a:ext cx="3556928" cy="2472660"/>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0155" y="4669083"/>
            <a:ext cx="1512168" cy="2155644"/>
          </a:xfrm>
          <a:prstGeom prst="rect">
            <a:avLst/>
          </a:prstGeom>
        </p:spPr>
      </p:pic>
      <p:pic>
        <p:nvPicPr>
          <p:cNvPr id="9" name="Imagen 8"/>
          <p:cNvPicPr>
            <a:picLocks noChangeAspect="1"/>
          </p:cNvPicPr>
          <p:nvPr/>
        </p:nvPicPr>
        <p:blipFill>
          <a:blip r:embed="rId4"/>
          <a:stretch>
            <a:fillRect/>
          </a:stretch>
        </p:blipFill>
        <p:spPr>
          <a:xfrm>
            <a:off x="7502904" y="2867981"/>
            <a:ext cx="561975" cy="962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6" name="Conector recto de flecha 15"/>
          <p:cNvCxnSpPr/>
          <p:nvPr/>
        </p:nvCxnSpPr>
        <p:spPr>
          <a:xfrm flipH="1">
            <a:off x="4698823" y="3377475"/>
            <a:ext cx="2801413" cy="89404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7" name="Conector recto de flecha 16"/>
          <p:cNvCxnSpPr/>
          <p:nvPr/>
        </p:nvCxnSpPr>
        <p:spPr>
          <a:xfrm flipH="1">
            <a:off x="6512323" y="3870743"/>
            <a:ext cx="1228031" cy="91027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616546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6779096" cy="1143000"/>
          </a:xfrm>
        </p:spPr>
        <p:txBody>
          <a:bodyPr>
            <a:normAutofit/>
          </a:bodyPr>
          <a:lstStyle/>
          <a:p>
            <a:pPr algn="l"/>
            <a:r>
              <a:rPr lang="es-CO" sz="2500" dirty="0">
                <a:latin typeface="Arial" panose="020B0604020202020204" pitchFamily="34" charset="0"/>
                <a:cs typeface="Arial" panose="020B0604020202020204" pitchFamily="34" charset="0"/>
              </a:rPr>
              <a:t>SIMBOLOGÍA DE LAS PROTECCIONES DE SOBRECORRIENTE</a:t>
            </a:r>
          </a:p>
        </p:txBody>
      </p:sp>
      <p:graphicFrame>
        <p:nvGraphicFramePr>
          <p:cNvPr id="4" name="Tabla 3"/>
          <p:cNvGraphicFramePr>
            <a:graphicFrameLocks noGrp="1"/>
          </p:cNvGraphicFramePr>
          <p:nvPr>
            <p:extLst>
              <p:ext uri="{D42A27DB-BD31-4B8C-83A1-F6EECF244321}">
                <p14:modId xmlns:p14="http://schemas.microsoft.com/office/powerpoint/2010/main" val="2576386452"/>
              </p:ext>
            </p:extLst>
          </p:nvPr>
        </p:nvGraphicFramePr>
        <p:xfrm>
          <a:off x="1979712" y="1760538"/>
          <a:ext cx="5688633" cy="4548783"/>
        </p:xfrm>
        <a:graphic>
          <a:graphicData uri="http://schemas.openxmlformats.org/drawingml/2006/table">
            <a:tbl>
              <a:tblPr>
                <a:tableStyleId>{5C22544A-7EE6-4342-B048-85BDC9FD1C3A}</a:tableStyleId>
              </a:tblPr>
              <a:tblGrid>
                <a:gridCol w="1896211">
                  <a:extLst>
                    <a:ext uri="{9D8B030D-6E8A-4147-A177-3AD203B41FA5}">
                      <a16:colId xmlns:a16="http://schemas.microsoft.com/office/drawing/2014/main" val="368326768"/>
                    </a:ext>
                  </a:extLst>
                </a:gridCol>
                <a:gridCol w="1896211">
                  <a:extLst>
                    <a:ext uri="{9D8B030D-6E8A-4147-A177-3AD203B41FA5}">
                      <a16:colId xmlns:a16="http://schemas.microsoft.com/office/drawing/2014/main" val="4098782558"/>
                    </a:ext>
                  </a:extLst>
                </a:gridCol>
                <a:gridCol w="1896211">
                  <a:extLst>
                    <a:ext uri="{9D8B030D-6E8A-4147-A177-3AD203B41FA5}">
                      <a16:colId xmlns:a16="http://schemas.microsoft.com/office/drawing/2014/main" val="297462498"/>
                    </a:ext>
                  </a:extLst>
                </a:gridCol>
              </a:tblGrid>
              <a:tr h="270019">
                <a:tc>
                  <a:txBody>
                    <a:bodyPr/>
                    <a:lstStyle/>
                    <a:p>
                      <a:pPr algn="ctr" fontAlgn="ctr"/>
                      <a:r>
                        <a:rPr lang="es-CO" sz="1200" b="1" u="none" strike="noStrike" dirty="0">
                          <a:effectLst/>
                          <a:latin typeface="Arial" panose="020B0604020202020204" pitchFamily="34" charset="0"/>
                          <a:cs typeface="Arial" panose="020B0604020202020204" pitchFamily="34" charset="0"/>
                        </a:rPr>
                        <a:t>Protección</a:t>
                      </a:r>
                      <a:endParaRPr lang="es-CO" sz="12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CO" sz="1200" b="1" u="none" strike="noStrike" dirty="0">
                          <a:effectLst/>
                          <a:latin typeface="Arial" panose="020B0604020202020204" pitchFamily="34" charset="0"/>
                          <a:cs typeface="Arial" panose="020B0604020202020204" pitchFamily="34" charset="0"/>
                        </a:rPr>
                        <a:t>ANSI / IEEE</a:t>
                      </a:r>
                      <a:endParaRPr lang="es-CO" sz="12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CO" sz="1200" b="1" u="none" strike="noStrike" dirty="0">
                          <a:effectLst/>
                          <a:latin typeface="Arial" panose="020B0604020202020204" pitchFamily="34" charset="0"/>
                          <a:cs typeface="Arial" panose="020B0604020202020204" pitchFamily="34" charset="0"/>
                        </a:rPr>
                        <a:t>IEC</a:t>
                      </a:r>
                      <a:endParaRPr lang="es-CO" sz="12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16124416"/>
                  </a:ext>
                </a:extLst>
              </a:tr>
              <a:tr h="1069691">
                <a:tc>
                  <a:txBody>
                    <a:bodyPr/>
                    <a:lstStyle/>
                    <a:p>
                      <a:pPr algn="ctr" fontAlgn="ctr"/>
                      <a:r>
                        <a:rPr lang="es-CO" sz="1200" u="none" strike="noStrike" dirty="0">
                          <a:effectLst/>
                        </a:rPr>
                        <a:t>Relé de Sobrecorriente Temporizada de Fase</a:t>
                      </a:r>
                      <a:endParaRPr lang="es-CO"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ctr"/>
                      <a:endParaRPr lang="es-CO" sz="12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665330785"/>
                  </a:ext>
                </a:extLst>
              </a:tr>
              <a:tr h="1069691">
                <a:tc>
                  <a:txBody>
                    <a:bodyPr/>
                    <a:lstStyle/>
                    <a:p>
                      <a:pPr algn="ctr" fontAlgn="ctr"/>
                      <a:r>
                        <a:rPr lang="es-CO" sz="1200" u="none" strike="noStrike" dirty="0">
                          <a:effectLst/>
                        </a:rPr>
                        <a:t>Relé de Sobrecorriente Instantánea de Fase</a:t>
                      </a:r>
                      <a:endParaRPr lang="es-CO"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ctr"/>
                      <a:endParaRPr lang="es-CO" sz="1200" b="0" i="0" u="none" strike="noStrike">
                        <a:solidFill>
                          <a:srgbClr val="000000"/>
                        </a:solidFill>
                        <a:effectLst/>
                        <a:latin typeface="Arial" panose="020B0604020202020204" pitchFamily="34" charset="0"/>
                      </a:endParaRPr>
                    </a:p>
                  </a:txBody>
                  <a:tcPr marL="0" marR="0" marT="0" marB="0" anchor="ct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536654472"/>
                  </a:ext>
                </a:extLst>
              </a:tr>
              <a:tr h="1069691">
                <a:tc>
                  <a:txBody>
                    <a:bodyPr/>
                    <a:lstStyle/>
                    <a:p>
                      <a:pPr algn="ctr" fontAlgn="ctr"/>
                      <a:r>
                        <a:rPr lang="es-CO" sz="1200" u="none" strike="noStrike" dirty="0">
                          <a:effectLst/>
                        </a:rPr>
                        <a:t>Relé de Sobrecorriente Temporizada de Tierra</a:t>
                      </a:r>
                      <a:endParaRPr lang="es-CO"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ctr"/>
                      <a:endParaRPr lang="es-CO" sz="1200" b="0" i="0" u="none" strike="noStrike">
                        <a:solidFill>
                          <a:srgbClr val="000000"/>
                        </a:solidFill>
                        <a:effectLst/>
                        <a:latin typeface="Arial" panose="020B0604020202020204" pitchFamily="34" charset="0"/>
                      </a:endParaRPr>
                    </a:p>
                  </a:txBody>
                  <a:tcPr marL="0" marR="0" marT="0" marB="0" anchor="ctr"/>
                </a:tc>
                <a:tc>
                  <a:txBody>
                    <a:bodyPr/>
                    <a:lstStyle/>
                    <a:p>
                      <a:pPr algn="ctr" fontAlgn="ctr"/>
                      <a:endParaRPr lang="es-CO" sz="12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4279957143"/>
                  </a:ext>
                </a:extLst>
              </a:tr>
              <a:tr h="1069691">
                <a:tc>
                  <a:txBody>
                    <a:bodyPr/>
                    <a:lstStyle/>
                    <a:p>
                      <a:pPr algn="ctr" fontAlgn="ctr"/>
                      <a:r>
                        <a:rPr lang="es-CO" sz="1200" u="none" strike="noStrike" dirty="0">
                          <a:effectLst/>
                        </a:rPr>
                        <a:t>Relé de Sobrecorriente Instantánea de Tierra</a:t>
                      </a:r>
                      <a:endParaRPr lang="es-CO"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401927125"/>
                  </a:ext>
                </a:extLst>
              </a:tr>
            </a:tbl>
          </a:graphicData>
        </a:graphic>
      </p:graphicFrame>
      <p:sp>
        <p:nvSpPr>
          <p:cNvPr id="5" name="Elipse 4">
            <a:extLst>
              <a:ext uri="{FF2B5EF4-FFF2-40B4-BE49-F238E27FC236}">
                <a16:creationId xmlns:a16="http://schemas.microsoft.com/office/drawing/2014/main" id="{64374BF6-0820-44A9-A1DE-2283518DF9CB}"/>
              </a:ext>
            </a:extLst>
          </p:cNvPr>
          <p:cNvSpPr/>
          <p:nvPr/>
        </p:nvSpPr>
        <p:spPr>
          <a:xfrm>
            <a:off x="4465888" y="2181454"/>
            <a:ext cx="716280" cy="716280"/>
          </a:xfrm>
          <a:prstGeom prst="ellipse">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CO" sz="1500" b="1">
                <a:solidFill>
                  <a:schemeClr val="accent1"/>
                </a:solidFill>
                <a:latin typeface="Arial" panose="020B0604020202020204" pitchFamily="34" charset="0"/>
                <a:cs typeface="Arial" panose="020B0604020202020204" pitchFamily="34" charset="0"/>
              </a:rPr>
              <a:t>51</a:t>
            </a:r>
          </a:p>
        </p:txBody>
      </p:sp>
      <p:sp>
        <p:nvSpPr>
          <p:cNvPr id="6" name="Rectángulo 5">
            <a:extLst>
              <a:ext uri="{FF2B5EF4-FFF2-40B4-BE49-F238E27FC236}">
                <a16:creationId xmlns:a16="http://schemas.microsoft.com/office/drawing/2014/main" id="{1D4967F8-29DA-414B-A852-46A9501C57F7}"/>
              </a:ext>
            </a:extLst>
          </p:cNvPr>
          <p:cNvSpPr/>
          <p:nvPr/>
        </p:nvSpPr>
        <p:spPr>
          <a:xfrm>
            <a:off x="6253345" y="2307184"/>
            <a:ext cx="769620" cy="464820"/>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CO" sz="1500" b="1">
                <a:solidFill>
                  <a:schemeClr val="accent1"/>
                </a:solidFill>
                <a:latin typeface="Arial" panose="020B0604020202020204" pitchFamily="34" charset="0"/>
                <a:cs typeface="Arial" panose="020B0604020202020204" pitchFamily="34" charset="0"/>
              </a:rPr>
              <a:t>I&gt;</a:t>
            </a:r>
          </a:p>
        </p:txBody>
      </p:sp>
      <p:sp>
        <p:nvSpPr>
          <p:cNvPr id="7" name="Elipse 6">
            <a:extLst>
              <a:ext uri="{FF2B5EF4-FFF2-40B4-BE49-F238E27FC236}">
                <a16:creationId xmlns:a16="http://schemas.microsoft.com/office/drawing/2014/main" id="{191E57FB-E74C-4800-B1F4-DF0D1FBACCC9}"/>
              </a:ext>
            </a:extLst>
          </p:cNvPr>
          <p:cNvSpPr/>
          <p:nvPr/>
        </p:nvSpPr>
        <p:spPr>
          <a:xfrm>
            <a:off x="4465888" y="3318649"/>
            <a:ext cx="716280" cy="716280"/>
          </a:xfrm>
          <a:prstGeom prst="ellipse">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CO" sz="1500" b="1">
                <a:solidFill>
                  <a:schemeClr val="accent1"/>
                </a:solidFill>
                <a:latin typeface="Arial" panose="020B0604020202020204" pitchFamily="34" charset="0"/>
                <a:cs typeface="Arial" panose="020B0604020202020204" pitchFamily="34" charset="0"/>
              </a:rPr>
              <a:t>50</a:t>
            </a:r>
          </a:p>
        </p:txBody>
      </p:sp>
      <p:sp>
        <p:nvSpPr>
          <p:cNvPr id="8" name="Rectángulo 7">
            <a:extLst>
              <a:ext uri="{FF2B5EF4-FFF2-40B4-BE49-F238E27FC236}">
                <a16:creationId xmlns:a16="http://schemas.microsoft.com/office/drawing/2014/main" id="{F85176A5-2B19-4583-A315-70B0EA2DCBAE}"/>
              </a:ext>
            </a:extLst>
          </p:cNvPr>
          <p:cNvSpPr/>
          <p:nvPr/>
        </p:nvSpPr>
        <p:spPr>
          <a:xfrm>
            <a:off x="6261130" y="3413342"/>
            <a:ext cx="769620" cy="464820"/>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CO" sz="1500" b="1">
                <a:solidFill>
                  <a:schemeClr val="accent1"/>
                </a:solidFill>
                <a:latin typeface="Arial" panose="020B0604020202020204" pitchFamily="34" charset="0"/>
                <a:cs typeface="Arial" panose="020B0604020202020204" pitchFamily="34" charset="0"/>
              </a:rPr>
              <a:t>I&gt;&gt;</a:t>
            </a:r>
          </a:p>
        </p:txBody>
      </p:sp>
      <p:sp>
        <p:nvSpPr>
          <p:cNvPr id="9" name="Elipse 8">
            <a:extLst>
              <a:ext uri="{FF2B5EF4-FFF2-40B4-BE49-F238E27FC236}">
                <a16:creationId xmlns:a16="http://schemas.microsoft.com/office/drawing/2014/main" id="{A714D784-9EFE-4DE6-9934-857AB19C0878}"/>
              </a:ext>
            </a:extLst>
          </p:cNvPr>
          <p:cNvSpPr/>
          <p:nvPr/>
        </p:nvSpPr>
        <p:spPr>
          <a:xfrm>
            <a:off x="4465888" y="4314036"/>
            <a:ext cx="716280" cy="716280"/>
          </a:xfrm>
          <a:prstGeom prst="ellipse">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CO" sz="1300" b="1" dirty="0">
                <a:solidFill>
                  <a:schemeClr val="accent1"/>
                </a:solidFill>
                <a:latin typeface="Arial" panose="020B0604020202020204" pitchFamily="34" charset="0"/>
                <a:cs typeface="Arial" panose="020B0604020202020204" pitchFamily="34" charset="0"/>
              </a:rPr>
              <a:t>51N</a:t>
            </a:r>
          </a:p>
        </p:txBody>
      </p:sp>
      <p:sp>
        <p:nvSpPr>
          <p:cNvPr id="10" name="Rectángulo 9">
            <a:extLst>
              <a:ext uri="{FF2B5EF4-FFF2-40B4-BE49-F238E27FC236}">
                <a16:creationId xmlns:a16="http://schemas.microsoft.com/office/drawing/2014/main" id="{58680BB2-6455-4297-8208-B222100651B7}"/>
              </a:ext>
            </a:extLst>
          </p:cNvPr>
          <p:cNvSpPr/>
          <p:nvPr/>
        </p:nvSpPr>
        <p:spPr>
          <a:xfrm>
            <a:off x="6300192" y="4458816"/>
            <a:ext cx="769620" cy="464820"/>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CO" sz="1500" b="1">
                <a:solidFill>
                  <a:schemeClr val="accent1"/>
                </a:solidFill>
                <a:latin typeface="Arial" panose="020B0604020202020204" pitchFamily="34" charset="0"/>
                <a:cs typeface="Arial" panose="020B0604020202020204" pitchFamily="34" charset="0"/>
              </a:rPr>
              <a:t>I</a:t>
            </a:r>
            <a:r>
              <a:rPr lang="es-CO" sz="1200" b="1">
                <a:solidFill>
                  <a:schemeClr val="accent1"/>
                </a:solidFill>
                <a:latin typeface="Arial" panose="020B0604020202020204" pitchFamily="34" charset="0"/>
                <a:cs typeface="Arial" panose="020B0604020202020204" pitchFamily="34" charset="0"/>
              </a:rPr>
              <a:t>o</a:t>
            </a:r>
            <a:r>
              <a:rPr lang="es-CO" sz="1500" b="1">
                <a:solidFill>
                  <a:schemeClr val="accent1"/>
                </a:solidFill>
                <a:latin typeface="Arial" panose="020B0604020202020204" pitchFamily="34" charset="0"/>
                <a:cs typeface="Arial" panose="020B0604020202020204" pitchFamily="34" charset="0"/>
              </a:rPr>
              <a:t>&gt;</a:t>
            </a:r>
          </a:p>
        </p:txBody>
      </p:sp>
      <p:sp>
        <p:nvSpPr>
          <p:cNvPr id="11" name="Elipse 10">
            <a:extLst>
              <a:ext uri="{FF2B5EF4-FFF2-40B4-BE49-F238E27FC236}">
                <a16:creationId xmlns:a16="http://schemas.microsoft.com/office/drawing/2014/main" id="{86D0FB84-F5A6-44D5-AF5F-34A77F43F5E8}"/>
              </a:ext>
            </a:extLst>
          </p:cNvPr>
          <p:cNvSpPr/>
          <p:nvPr/>
        </p:nvSpPr>
        <p:spPr>
          <a:xfrm>
            <a:off x="4465888" y="5373216"/>
            <a:ext cx="716280" cy="716280"/>
          </a:xfrm>
          <a:prstGeom prst="ellipse">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CO" sz="1300" b="1" dirty="0">
                <a:solidFill>
                  <a:schemeClr val="accent1"/>
                </a:solidFill>
                <a:latin typeface="Arial" panose="020B0604020202020204" pitchFamily="34" charset="0"/>
                <a:cs typeface="Arial" panose="020B0604020202020204" pitchFamily="34" charset="0"/>
              </a:rPr>
              <a:t>50N</a:t>
            </a:r>
          </a:p>
        </p:txBody>
      </p:sp>
      <p:sp>
        <p:nvSpPr>
          <p:cNvPr id="12" name="Rectángulo 11">
            <a:extLst>
              <a:ext uri="{FF2B5EF4-FFF2-40B4-BE49-F238E27FC236}">
                <a16:creationId xmlns:a16="http://schemas.microsoft.com/office/drawing/2014/main" id="{5994273E-13DA-4911-B2DC-ED62F0D8CE27}"/>
              </a:ext>
            </a:extLst>
          </p:cNvPr>
          <p:cNvSpPr/>
          <p:nvPr/>
        </p:nvSpPr>
        <p:spPr>
          <a:xfrm>
            <a:off x="6300192" y="5498946"/>
            <a:ext cx="769620" cy="464820"/>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CO" sz="1500" b="1">
                <a:solidFill>
                  <a:schemeClr val="accent1"/>
                </a:solidFill>
                <a:latin typeface="Arial" panose="020B0604020202020204" pitchFamily="34" charset="0"/>
                <a:cs typeface="Arial" panose="020B0604020202020204" pitchFamily="34" charset="0"/>
              </a:rPr>
              <a:t>I</a:t>
            </a:r>
            <a:r>
              <a:rPr lang="es-CO" sz="1400" b="1">
                <a:solidFill>
                  <a:schemeClr val="accent1"/>
                </a:solidFill>
                <a:latin typeface="Arial" panose="020B0604020202020204" pitchFamily="34" charset="0"/>
                <a:cs typeface="Arial" panose="020B0604020202020204" pitchFamily="34" charset="0"/>
              </a:rPr>
              <a:t>o</a:t>
            </a:r>
            <a:r>
              <a:rPr lang="es-CO" sz="1500" b="1">
                <a:solidFill>
                  <a:schemeClr val="accent1"/>
                </a:solidFill>
                <a:latin typeface="Arial" panose="020B0604020202020204" pitchFamily="34" charset="0"/>
                <a:cs typeface="Arial" panose="020B0604020202020204" pitchFamily="34" charset="0"/>
              </a:rPr>
              <a:t>&gt;&gt;</a:t>
            </a:r>
          </a:p>
        </p:txBody>
      </p:sp>
    </p:spTree>
    <p:extLst>
      <p:ext uri="{BB962C8B-B14F-4D97-AF65-F5344CB8AC3E}">
        <p14:creationId xmlns:p14="http://schemas.microsoft.com/office/powerpoint/2010/main" val="641273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827584" y="1556792"/>
            <a:ext cx="8208912" cy="3168352"/>
          </a:xfrm>
        </p:spPr>
        <p:txBody>
          <a:bodyPr>
            <a:normAutofit/>
          </a:bodyPr>
          <a:lstStyle/>
          <a:p>
            <a:pPr marL="0" indent="0" algn="just">
              <a:buNone/>
            </a:pPr>
            <a:r>
              <a:rPr lang="es-CO" sz="1800" dirty="0">
                <a:effectLst/>
                <a:latin typeface="Arial" panose="020B0604020202020204" pitchFamily="34" charset="0"/>
                <a:cs typeface="Arial" panose="020B0604020202020204" pitchFamily="34" charset="0"/>
              </a:rPr>
              <a:t>Selectividad</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r>
              <a:rPr lang="es-CO" sz="1500" b="0" dirty="0">
                <a:effectLst/>
                <a:latin typeface="Arial" panose="020B0604020202020204" pitchFamily="34" charset="0"/>
                <a:cs typeface="Arial" panose="020B0604020202020204" pitchFamily="34" charset="0"/>
              </a:rPr>
              <a:t>Es la característica que une los criterios para definir y seleccionar una protección por su capacidad de operación frente a las magnitudes de corriente y tiempos de operación, existen dos (2) tipos de selectividad que se describen a continuación:</a:t>
            </a:r>
          </a:p>
          <a:p>
            <a:pPr marL="0" indent="0" algn="just">
              <a:buNone/>
            </a:pPr>
            <a:endParaRPr lang="es-CO" sz="1500" b="0" dirty="0">
              <a:effectLst/>
              <a:latin typeface="Arial" panose="020B0604020202020204" pitchFamily="34" charset="0"/>
              <a:cs typeface="Arial" panose="020B0604020202020204" pitchFamily="34" charset="0"/>
            </a:endParaRPr>
          </a:p>
          <a:p>
            <a:pPr marL="228600" indent="-228600" algn="just">
              <a:buFont typeface="+mj-lt"/>
              <a:buAutoNum type="arabicPeriod"/>
            </a:pPr>
            <a:r>
              <a:rPr lang="es-CO" sz="1500" dirty="0">
                <a:effectLst/>
                <a:latin typeface="Arial" panose="020B0604020202020204" pitchFamily="34" charset="0"/>
                <a:cs typeface="Arial" panose="020B0604020202020204" pitchFamily="34" charset="0"/>
              </a:rPr>
              <a:t>Selectividad Amperimétrica: </a:t>
            </a:r>
            <a:r>
              <a:rPr lang="es-CO" sz="1500" b="0" dirty="0">
                <a:effectLst/>
                <a:latin typeface="Arial" panose="020B0604020202020204" pitchFamily="34" charset="0"/>
                <a:cs typeface="Arial" panose="020B0604020202020204" pitchFamily="34" charset="0"/>
              </a:rPr>
              <a:t>Es la selección que se hace por medio de la evaluación de las corrientes de arranque y disparo de los dispositivos.</a:t>
            </a:r>
          </a:p>
          <a:p>
            <a:pPr marL="0" indent="0" algn="just">
              <a:buNone/>
            </a:pPr>
            <a:endParaRPr lang="es-CO" sz="1500" b="0" dirty="0">
              <a:effectLst/>
              <a:latin typeface="Arial" panose="020B0604020202020204" pitchFamily="34" charset="0"/>
              <a:cs typeface="Arial" panose="020B0604020202020204" pitchFamily="34" charset="0"/>
            </a:endParaRPr>
          </a:p>
          <a:p>
            <a:pPr algn="just">
              <a:buFont typeface="+mj-lt"/>
              <a:buAutoNum type="arabicPeriod" startAt="2"/>
            </a:pPr>
            <a:r>
              <a:rPr lang="es-CO" sz="1500">
                <a:effectLst/>
                <a:latin typeface="Arial" panose="020B0604020202020204" pitchFamily="34" charset="0"/>
                <a:cs typeface="Arial" panose="020B0604020202020204" pitchFamily="34" charset="0"/>
              </a:rPr>
              <a:t>Selectividad Cronométrica: </a:t>
            </a:r>
            <a:r>
              <a:rPr lang="es-CO" sz="1500" b="0" dirty="0">
                <a:effectLst/>
                <a:latin typeface="Arial" panose="020B0604020202020204" pitchFamily="34" charset="0"/>
                <a:cs typeface="Arial" panose="020B0604020202020204" pitchFamily="34" charset="0"/>
              </a:rPr>
              <a:t>Es la selección que se hace por medio de la evaluación de los tiempos de operación de los arranques y disparo de las protecciones.</a:t>
            </a:r>
          </a:p>
          <a:p>
            <a:pPr marL="228600" indent="-228600" algn="just">
              <a:buFont typeface="+mj-lt"/>
              <a:buAutoNum type="arabicPeriod" startAt="2"/>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9114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827584" y="1844824"/>
            <a:ext cx="3312368" cy="4896544"/>
          </a:xfrm>
        </p:spPr>
        <p:txBody>
          <a:bodyPr>
            <a:normAutofit fontScale="92500" lnSpcReduction="10000"/>
          </a:bodyPr>
          <a:lstStyle/>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r>
              <a:rPr lang="es-CO" sz="1500" b="0" dirty="0">
                <a:effectLst/>
                <a:latin typeface="Arial" panose="020B0604020202020204" pitchFamily="34" charset="0"/>
                <a:cs typeface="Arial" panose="020B0604020202020204" pitchFamily="34" charset="0"/>
              </a:rPr>
              <a:t>Existen dos zonas de operación para las protecciones de sobreccorriente que son 2  conocidas como Fase y Tierra que muestran la operación de los dispositivos de protección en un plano logarítmico de corriente tiempo inverso.</a:t>
            </a:r>
          </a:p>
          <a:p>
            <a:pPr marL="0" indent="0" algn="just">
              <a:buNone/>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Zona de Fase: Es el plano donde se valora la operación de lo equipos de protección frente a fallas de Fase entre las que están las trifásicas, línea a línea (bifásica) y la línea a línea a tierra (línea a línea a tierra (bifásica a tierra),</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Zona de Tierra: Es el plano donde se valora la operación de lo equipos de protección frente a fallas de Tierra entre las que están las línea a tierra (monofásicas) y la línea a línea a tierra (línea a línea a tierra (bifásica a tierra),</a:t>
            </a: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228600" indent="-228600" algn="just">
              <a:buFont typeface="+mj-lt"/>
              <a:buAutoNum type="arabicPeriod" startAt="2"/>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sp>
        <p:nvSpPr>
          <p:cNvPr id="5" name="Marcador de contenido 2"/>
          <p:cNvSpPr txBox="1">
            <a:spLocks/>
          </p:cNvSpPr>
          <p:nvPr/>
        </p:nvSpPr>
        <p:spPr>
          <a:xfrm>
            <a:off x="852626" y="1477416"/>
            <a:ext cx="7967845" cy="439416"/>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1800" dirty="0">
                <a:effectLst/>
                <a:latin typeface="Arial" panose="020B0604020202020204" pitchFamily="34" charset="0"/>
                <a:cs typeface="Arial" panose="020B0604020202020204" pitchFamily="34" charset="0"/>
              </a:rPr>
              <a:t>Zonas de Operación de Operación de los Equipos de Protección</a:t>
            </a:r>
          </a:p>
          <a:p>
            <a:pPr marL="228600" indent="-228600" algn="ctr">
              <a:buFont typeface="+mj-lt"/>
              <a:buAutoNum type="arabicPeriod" startAt="2"/>
            </a:pPr>
            <a:endParaRPr lang="es-CO" sz="12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pic>
        <p:nvPicPr>
          <p:cNvPr id="9" name="Imagen 8"/>
          <p:cNvPicPr>
            <a:picLocks noChangeAspect="1"/>
          </p:cNvPicPr>
          <p:nvPr/>
        </p:nvPicPr>
        <p:blipFill rotWithShape="1">
          <a:blip r:embed="rId2"/>
          <a:srcRect t="1123"/>
          <a:stretch/>
        </p:blipFill>
        <p:spPr>
          <a:xfrm>
            <a:off x="4860032" y="1844824"/>
            <a:ext cx="3717764" cy="4957815"/>
          </a:xfrm>
          <a:prstGeom prst="rect">
            <a:avLst/>
          </a:prstGeom>
        </p:spPr>
      </p:pic>
      <p:sp>
        <p:nvSpPr>
          <p:cNvPr id="10" name="Rectángulo 9"/>
          <p:cNvSpPr/>
          <p:nvPr/>
        </p:nvSpPr>
        <p:spPr>
          <a:xfrm>
            <a:off x="4836548" y="4005983"/>
            <a:ext cx="216024" cy="6354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1" name="Rectángulo 10"/>
          <p:cNvSpPr/>
          <p:nvPr/>
        </p:nvSpPr>
        <p:spPr>
          <a:xfrm rot="5400000">
            <a:off x="6234048" y="6519791"/>
            <a:ext cx="204296" cy="36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12" name="Imagen 11"/>
          <p:cNvPicPr>
            <a:picLocks noChangeAspect="1"/>
          </p:cNvPicPr>
          <p:nvPr/>
        </p:nvPicPr>
        <p:blipFill>
          <a:blip r:embed="rId3"/>
          <a:stretch>
            <a:fillRect/>
          </a:stretch>
        </p:blipFill>
        <p:spPr>
          <a:xfrm>
            <a:off x="7627024" y="2204864"/>
            <a:ext cx="627311" cy="612011"/>
          </a:xfrm>
          <a:prstGeom prst="rect">
            <a:avLst/>
          </a:prstGeom>
        </p:spPr>
      </p:pic>
      <p:pic>
        <p:nvPicPr>
          <p:cNvPr id="13" name="Imagen 12"/>
          <p:cNvPicPr>
            <a:picLocks noChangeAspect="1"/>
          </p:cNvPicPr>
          <p:nvPr/>
        </p:nvPicPr>
        <p:blipFill>
          <a:blip r:embed="rId4"/>
          <a:stretch>
            <a:fillRect/>
          </a:stretch>
        </p:blipFill>
        <p:spPr>
          <a:xfrm>
            <a:off x="7646024" y="2893275"/>
            <a:ext cx="598384" cy="613727"/>
          </a:xfrm>
          <a:prstGeom prst="rect">
            <a:avLst/>
          </a:prstGeom>
        </p:spPr>
      </p:pic>
      <p:sp>
        <p:nvSpPr>
          <p:cNvPr id="14" name="Marcador de contenido 2"/>
          <p:cNvSpPr txBox="1">
            <a:spLocks/>
          </p:cNvSpPr>
          <p:nvPr/>
        </p:nvSpPr>
        <p:spPr>
          <a:xfrm>
            <a:off x="7033476" y="2369443"/>
            <a:ext cx="792087" cy="323755"/>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1500" dirty="0">
                <a:effectLst/>
                <a:latin typeface="Arial" panose="020B0604020202020204" pitchFamily="34" charset="0"/>
                <a:cs typeface="Arial" panose="020B0604020202020204" pitchFamily="34" charset="0"/>
              </a:rPr>
              <a:t>Fase</a:t>
            </a:r>
          </a:p>
          <a:p>
            <a:pPr marL="228600" indent="-228600" algn="ctr">
              <a:buFont typeface="+mj-lt"/>
              <a:buAutoNum type="arabicPeriod" startAt="2"/>
            </a:pPr>
            <a:endParaRPr lang="es-CO" sz="12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15" name="Marcador de contenido 2"/>
          <p:cNvSpPr txBox="1">
            <a:spLocks/>
          </p:cNvSpPr>
          <p:nvPr/>
        </p:nvSpPr>
        <p:spPr>
          <a:xfrm>
            <a:off x="6916592" y="3038260"/>
            <a:ext cx="792087" cy="323755"/>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1500" dirty="0">
                <a:effectLst/>
                <a:latin typeface="Arial" panose="020B0604020202020204" pitchFamily="34" charset="0"/>
                <a:cs typeface="Arial" panose="020B0604020202020204" pitchFamily="34" charset="0"/>
              </a:rPr>
              <a:t>Tierra</a:t>
            </a:r>
          </a:p>
          <a:p>
            <a:pPr marL="228600" indent="-228600" algn="ctr">
              <a:buFont typeface="+mj-lt"/>
              <a:buAutoNum type="arabicPeriod" startAt="2"/>
            </a:pPr>
            <a:endParaRPr lang="es-CO" sz="12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4307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827584" y="1484784"/>
            <a:ext cx="4176464" cy="5242448"/>
          </a:xfrm>
        </p:spPr>
        <p:txBody>
          <a:bodyPr>
            <a:normAutofit fontScale="92500" lnSpcReduction="20000"/>
          </a:bodyPr>
          <a:lstStyle/>
          <a:p>
            <a:pPr marL="0" indent="0" algn="ctr">
              <a:buNone/>
            </a:pPr>
            <a:r>
              <a:rPr lang="es-CO" sz="1600" dirty="0">
                <a:effectLst/>
                <a:latin typeface="Arial" panose="020B0604020202020204" pitchFamily="34" charset="0"/>
                <a:cs typeface="Arial" panose="020B0604020202020204" pitchFamily="34" charset="0"/>
              </a:rPr>
              <a:t>Relés de Sobrecorriente</a:t>
            </a:r>
          </a:p>
          <a:p>
            <a:pPr marL="0" indent="0" algn="ctr">
              <a:buNone/>
            </a:pPr>
            <a:r>
              <a:rPr lang="es-CO" sz="1600" dirty="0">
                <a:effectLst/>
                <a:latin typeface="Arial" panose="020B0604020202020204" pitchFamily="34" charset="0"/>
                <a:cs typeface="Arial" panose="020B0604020202020204" pitchFamily="34" charset="0"/>
              </a:rPr>
              <a:t>Términos Teóricos e Identificación Grafica </a:t>
            </a:r>
          </a:p>
          <a:p>
            <a:pPr marL="0" indent="0" algn="just">
              <a:buNone/>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TAP: </a:t>
            </a:r>
            <a:r>
              <a:rPr lang="es-CO" sz="1500" b="0" dirty="0">
                <a:effectLst/>
                <a:latin typeface="Arial" panose="020B0604020202020204" pitchFamily="34" charset="0"/>
                <a:cs typeface="Arial" panose="020B0604020202020204" pitchFamily="34" charset="0"/>
              </a:rPr>
              <a:t>Ajuste de corriente de arranque y/o Pickup visto por el relé de un equipo de protección temporizado (relé 51/51N) con la ayuda de los transformadores de corriente de protección.</a:t>
            </a: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Pickup: </a:t>
            </a:r>
            <a:r>
              <a:rPr lang="es-CO" sz="1500" b="0" dirty="0">
                <a:effectLst/>
                <a:latin typeface="Arial" panose="020B0604020202020204" pitchFamily="34" charset="0"/>
                <a:cs typeface="Arial" panose="020B0604020202020204" pitchFamily="34" charset="0"/>
              </a:rPr>
              <a:t>Ajuste de corriente de arranque en la línea de un equipo de protección temporizado (relé 51/51N).</a:t>
            </a: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Dial de tiempo: </a:t>
            </a:r>
            <a:r>
              <a:rPr lang="es-CO" sz="1500" b="0" dirty="0">
                <a:effectLst/>
                <a:latin typeface="Arial" panose="020B0604020202020204" pitchFamily="34" charset="0"/>
                <a:cs typeface="Arial" panose="020B0604020202020204" pitchFamily="34" charset="0"/>
              </a:rPr>
              <a:t>Ajuste de tiempo de operación dado a la curva temporizada (relés 51/51N) de sobrecorriente,</a:t>
            </a: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Instantáneo Relé: </a:t>
            </a:r>
            <a:r>
              <a:rPr lang="es-CO" sz="1500" b="0" dirty="0">
                <a:effectLst/>
                <a:latin typeface="Arial" panose="020B0604020202020204" pitchFamily="34" charset="0"/>
                <a:cs typeface="Arial" panose="020B0604020202020204" pitchFamily="34" charset="0"/>
              </a:rPr>
              <a:t>Ajuste de disparo instantáneo de corriente  visto por el relé (relé 50/50N) de un equipo de protección con la ayuda de los transformadores de corriente de protección.</a:t>
            </a: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Instantáneo Interruptor: </a:t>
            </a:r>
            <a:r>
              <a:rPr lang="es-CO" sz="1500" b="0" dirty="0">
                <a:effectLst/>
                <a:latin typeface="Arial" panose="020B0604020202020204" pitchFamily="34" charset="0"/>
                <a:cs typeface="Arial" panose="020B0604020202020204" pitchFamily="34" charset="0"/>
              </a:rPr>
              <a:t>Ajuste de disparo instantáneo de corriente  en la línea (relé 50/50N) de un equipo de protección.</a:t>
            </a: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Time Delay: </a:t>
            </a:r>
            <a:r>
              <a:rPr lang="es-CO" sz="1500" b="0" dirty="0">
                <a:effectLst/>
                <a:latin typeface="Arial" panose="020B0604020202020204" pitchFamily="34" charset="0"/>
                <a:cs typeface="Arial" panose="020B0604020202020204" pitchFamily="34" charset="0"/>
              </a:rPr>
              <a:t>Ajuste de tiempo dado a la parte final de operación de instantáneo (relé 50/50N) ,</a:t>
            </a:r>
          </a:p>
          <a:p>
            <a:pPr marL="0" indent="0" algn="just">
              <a:buNone/>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228600" indent="-228600" algn="just">
              <a:buFont typeface="+mj-lt"/>
              <a:buAutoNum type="arabicPeriod" startAt="2"/>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5076056" y="1484784"/>
            <a:ext cx="3915522" cy="5242448"/>
          </a:xfrm>
          <a:prstGeom prst="rect">
            <a:avLst/>
          </a:prstGeom>
        </p:spPr>
      </p:pic>
      <p:sp>
        <p:nvSpPr>
          <p:cNvPr id="8" name="Elipse 7"/>
          <p:cNvSpPr/>
          <p:nvPr/>
        </p:nvSpPr>
        <p:spPr>
          <a:xfrm>
            <a:off x="5868144" y="1628800"/>
            <a:ext cx="432048"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19" name="Conector recto de flecha 18"/>
          <p:cNvCxnSpPr/>
          <p:nvPr/>
        </p:nvCxnSpPr>
        <p:spPr>
          <a:xfrm flipH="1" flipV="1">
            <a:off x="6300192" y="1772816"/>
            <a:ext cx="936104" cy="23875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Marcador de contenido 2"/>
          <p:cNvSpPr txBox="1">
            <a:spLocks/>
          </p:cNvSpPr>
          <p:nvPr/>
        </p:nvSpPr>
        <p:spPr>
          <a:xfrm>
            <a:off x="7092280" y="1911406"/>
            <a:ext cx="936104" cy="267469"/>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TAP (Pickup)</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22" name="Elipse 21"/>
          <p:cNvSpPr/>
          <p:nvPr/>
        </p:nvSpPr>
        <p:spPr>
          <a:xfrm>
            <a:off x="6084168" y="2996952"/>
            <a:ext cx="432048"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23" name="Conector recto de flecha 22"/>
          <p:cNvCxnSpPr/>
          <p:nvPr/>
        </p:nvCxnSpPr>
        <p:spPr>
          <a:xfrm flipH="1" flipV="1">
            <a:off x="6516217" y="3140968"/>
            <a:ext cx="913303" cy="23293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Marcador de contenido 2"/>
          <p:cNvSpPr txBox="1">
            <a:spLocks/>
          </p:cNvSpPr>
          <p:nvPr/>
        </p:nvSpPr>
        <p:spPr>
          <a:xfrm>
            <a:off x="7355708" y="3282986"/>
            <a:ext cx="612068" cy="267469"/>
          </a:xfrm>
          <a:prstGeom prst="rect">
            <a:avLst/>
          </a:prstGeom>
          <a:ln>
            <a:noFill/>
          </a:ln>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Time Dial</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27" name="Elipse 26"/>
          <p:cNvSpPr/>
          <p:nvPr/>
        </p:nvSpPr>
        <p:spPr>
          <a:xfrm>
            <a:off x="6831821" y="4862319"/>
            <a:ext cx="432048"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28" name="Conector recto de flecha 27"/>
          <p:cNvCxnSpPr/>
          <p:nvPr/>
        </p:nvCxnSpPr>
        <p:spPr>
          <a:xfrm flipH="1" flipV="1">
            <a:off x="7263869" y="5006335"/>
            <a:ext cx="545601" cy="13915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Marcador de contenido 2"/>
          <p:cNvSpPr txBox="1">
            <a:spLocks/>
          </p:cNvSpPr>
          <p:nvPr/>
        </p:nvSpPr>
        <p:spPr>
          <a:xfrm>
            <a:off x="7695917" y="5022770"/>
            <a:ext cx="864096" cy="267469"/>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Instantáneos</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31" name="Elipse 30"/>
          <p:cNvSpPr/>
          <p:nvPr/>
        </p:nvSpPr>
        <p:spPr>
          <a:xfrm>
            <a:off x="7164288" y="5433888"/>
            <a:ext cx="432048"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32" name="Conector recto de flecha 31"/>
          <p:cNvCxnSpPr/>
          <p:nvPr/>
        </p:nvCxnSpPr>
        <p:spPr>
          <a:xfrm flipH="1" flipV="1">
            <a:off x="7526959" y="5657521"/>
            <a:ext cx="545601" cy="13915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Marcador de contenido 2"/>
          <p:cNvSpPr txBox="1">
            <a:spLocks/>
          </p:cNvSpPr>
          <p:nvPr/>
        </p:nvSpPr>
        <p:spPr>
          <a:xfrm>
            <a:off x="7959007" y="5673956"/>
            <a:ext cx="864096" cy="267469"/>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Time Delay</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35" name="Rectángulo 34"/>
          <p:cNvSpPr/>
          <p:nvPr/>
        </p:nvSpPr>
        <p:spPr>
          <a:xfrm>
            <a:off x="5364088" y="1484784"/>
            <a:ext cx="2594919" cy="320778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6" name="Rectángulo 35"/>
          <p:cNvSpPr/>
          <p:nvPr/>
        </p:nvSpPr>
        <p:spPr>
          <a:xfrm>
            <a:off x="6588224" y="4692564"/>
            <a:ext cx="2160240" cy="147274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7" name="Marcador de contenido 2"/>
          <p:cNvSpPr txBox="1">
            <a:spLocks/>
          </p:cNvSpPr>
          <p:nvPr/>
        </p:nvSpPr>
        <p:spPr>
          <a:xfrm>
            <a:off x="7925912" y="2510295"/>
            <a:ext cx="894559" cy="395784"/>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s-CO" sz="800" dirty="0">
                <a:effectLst/>
                <a:latin typeface="Arial" panose="020B0604020202020204" pitchFamily="34" charset="0"/>
                <a:cs typeface="Arial" panose="020B0604020202020204" pitchFamily="34" charset="0"/>
              </a:rPr>
              <a:t>Relé 51/51N</a:t>
            </a:r>
          </a:p>
          <a:p>
            <a:pPr marL="0" indent="0">
              <a:buFont typeface="Arial" pitchFamily="34" charset="0"/>
              <a:buNone/>
            </a:pPr>
            <a:r>
              <a:rPr lang="es-CO" sz="800" dirty="0">
                <a:effectLst/>
                <a:latin typeface="Arial" panose="020B0604020202020204" pitchFamily="34" charset="0"/>
                <a:cs typeface="Arial" panose="020B0604020202020204" pitchFamily="34" charset="0"/>
              </a:rPr>
              <a:t>(Temporizado)</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38" name="Marcador de contenido 2"/>
          <p:cNvSpPr txBox="1">
            <a:spLocks/>
          </p:cNvSpPr>
          <p:nvPr/>
        </p:nvSpPr>
        <p:spPr>
          <a:xfrm>
            <a:off x="5708817" y="4835258"/>
            <a:ext cx="894559" cy="395784"/>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s-CO" sz="800" dirty="0">
                <a:effectLst/>
                <a:latin typeface="Arial" panose="020B0604020202020204" pitchFamily="34" charset="0"/>
                <a:cs typeface="Arial" panose="020B0604020202020204" pitchFamily="34" charset="0"/>
              </a:rPr>
              <a:t>Relé 50/50N</a:t>
            </a:r>
          </a:p>
          <a:p>
            <a:pPr marL="0" indent="0" algn="r">
              <a:buFont typeface="Arial" pitchFamily="34" charset="0"/>
              <a:buNone/>
            </a:pPr>
            <a:r>
              <a:rPr lang="es-CO" sz="800" dirty="0">
                <a:effectLst/>
                <a:latin typeface="Arial" panose="020B0604020202020204" pitchFamily="34" charset="0"/>
                <a:cs typeface="Arial" panose="020B0604020202020204" pitchFamily="34" charset="0"/>
              </a:rPr>
              <a:t>(Instantáneo)</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0731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827584" y="1484784"/>
            <a:ext cx="4176464" cy="5242448"/>
          </a:xfrm>
        </p:spPr>
        <p:txBody>
          <a:bodyPr>
            <a:normAutofit/>
          </a:bodyPr>
          <a:lstStyle/>
          <a:p>
            <a:pPr marL="0" indent="0" algn="ctr">
              <a:buNone/>
            </a:pPr>
            <a:r>
              <a:rPr lang="es-CO" sz="1600" dirty="0">
                <a:effectLst/>
                <a:latin typeface="Arial" panose="020B0604020202020204" pitchFamily="34" charset="0"/>
                <a:cs typeface="Arial" panose="020B0604020202020204" pitchFamily="34" charset="0"/>
              </a:rPr>
              <a:t>Reconectadores</a:t>
            </a:r>
          </a:p>
          <a:p>
            <a:pPr marL="0" indent="0" algn="ctr">
              <a:buNone/>
            </a:pPr>
            <a:r>
              <a:rPr lang="es-CO" sz="1600" dirty="0">
                <a:effectLst/>
                <a:latin typeface="Arial" panose="020B0604020202020204" pitchFamily="34" charset="0"/>
                <a:cs typeface="Arial" panose="020B0604020202020204" pitchFamily="34" charset="0"/>
              </a:rPr>
              <a:t>Términos Teóricos e Identificación Grafica </a:t>
            </a:r>
          </a:p>
          <a:p>
            <a:pPr marL="0" indent="0" algn="just">
              <a:buNone/>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Pickup: </a:t>
            </a:r>
            <a:r>
              <a:rPr lang="es-CO" sz="1500" b="0" dirty="0">
                <a:effectLst/>
                <a:latin typeface="Arial" panose="020B0604020202020204" pitchFamily="34" charset="0"/>
                <a:cs typeface="Arial" panose="020B0604020202020204" pitchFamily="34" charset="0"/>
              </a:rPr>
              <a:t>Ajuste de corriente de arranque en la línea de un equipo de protección temporizado (relé 51/51N).</a:t>
            </a: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Dial de tiempo: </a:t>
            </a:r>
            <a:r>
              <a:rPr lang="es-CO" sz="1500" b="0" dirty="0">
                <a:effectLst/>
                <a:latin typeface="Arial" panose="020B0604020202020204" pitchFamily="34" charset="0"/>
                <a:cs typeface="Arial" panose="020B0604020202020204" pitchFamily="34" charset="0"/>
              </a:rPr>
              <a:t>Ajuste de tiempo de operación dado a la curva temporizada (relés 51/51N) de sobrecorriente,</a:t>
            </a: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Instantáneo: </a:t>
            </a:r>
            <a:r>
              <a:rPr lang="es-CO" sz="1500" b="0" dirty="0">
                <a:effectLst/>
                <a:latin typeface="Arial" panose="020B0604020202020204" pitchFamily="34" charset="0"/>
                <a:cs typeface="Arial" panose="020B0604020202020204" pitchFamily="34" charset="0"/>
              </a:rPr>
              <a:t>Ajuste de disparo instantáneo de corriente  en la línea (relé 50/50N) de un equipo de protección.</a:t>
            </a: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Time Delay: </a:t>
            </a:r>
            <a:r>
              <a:rPr lang="es-CO" sz="1500" b="0" dirty="0">
                <a:effectLst/>
                <a:latin typeface="Arial" panose="020B0604020202020204" pitchFamily="34" charset="0"/>
                <a:cs typeface="Arial" panose="020B0604020202020204" pitchFamily="34" charset="0"/>
              </a:rPr>
              <a:t>Ajuste de tiempo dado a la parte final de operación de instantáneo (relé 50/50N) ,</a:t>
            </a:r>
          </a:p>
          <a:p>
            <a:pPr marL="0" indent="0" algn="just">
              <a:buNone/>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228600" indent="-228600" algn="just">
              <a:buFont typeface="+mj-lt"/>
              <a:buAutoNum type="arabicPeriod" startAt="2"/>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5076056" y="1484784"/>
            <a:ext cx="3915522" cy="5242448"/>
          </a:xfrm>
          <a:prstGeom prst="rect">
            <a:avLst/>
          </a:prstGeom>
        </p:spPr>
      </p:pic>
      <p:sp>
        <p:nvSpPr>
          <p:cNvPr id="8" name="Elipse 7"/>
          <p:cNvSpPr/>
          <p:nvPr/>
        </p:nvSpPr>
        <p:spPr>
          <a:xfrm>
            <a:off x="5868144" y="1628800"/>
            <a:ext cx="432048"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19" name="Conector recto de flecha 18"/>
          <p:cNvCxnSpPr/>
          <p:nvPr/>
        </p:nvCxnSpPr>
        <p:spPr>
          <a:xfrm flipH="1" flipV="1">
            <a:off x="6300192" y="1772816"/>
            <a:ext cx="936104" cy="23875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Marcador de contenido 2"/>
          <p:cNvSpPr txBox="1">
            <a:spLocks/>
          </p:cNvSpPr>
          <p:nvPr/>
        </p:nvSpPr>
        <p:spPr>
          <a:xfrm>
            <a:off x="7011436" y="1911406"/>
            <a:ext cx="936104" cy="267469"/>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Pïckup</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22" name="Elipse 21"/>
          <p:cNvSpPr/>
          <p:nvPr/>
        </p:nvSpPr>
        <p:spPr>
          <a:xfrm>
            <a:off x="6084168" y="2996952"/>
            <a:ext cx="432048"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23" name="Conector recto de flecha 22"/>
          <p:cNvCxnSpPr/>
          <p:nvPr/>
        </p:nvCxnSpPr>
        <p:spPr>
          <a:xfrm flipH="1" flipV="1">
            <a:off x="6516217" y="3140968"/>
            <a:ext cx="913303" cy="23293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Marcador de contenido 2"/>
          <p:cNvSpPr txBox="1">
            <a:spLocks/>
          </p:cNvSpPr>
          <p:nvPr/>
        </p:nvSpPr>
        <p:spPr>
          <a:xfrm>
            <a:off x="7355708" y="3282986"/>
            <a:ext cx="612068" cy="267469"/>
          </a:xfrm>
          <a:prstGeom prst="rect">
            <a:avLst/>
          </a:prstGeom>
          <a:ln>
            <a:noFill/>
          </a:ln>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Time Dial</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27" name="Elipse 26"/>
          <p:cNvSpPr/>
          <p:nvPr/>
        </p:nvSpPr>
        <p:spPr>
          <a:xfrm>
            <a:off x="6824718" y="4879569"/>
            <a:ext cx="432048"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28" name="Conector recto de flecha 27"/>
          <p:cNvCxnSpPr/>
          <p:nvPr/>
        </p:nvCxnSpPr>
        <p:spPr>
          <a:xfrm flipH="1" flipV="1">
            <a:off x="7256766" y="5023585"/>
            <a:ext cx="545601" cy="13915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Marcador de contenido 2"/>
          <p:cNvSpPr txBox="1">
            <a:spLocks/>
          </p:cNvSpPr>
          <p:nvPr/>
        </p:nvSpPr>
        <p:spPr>
          <a:xfrm>
            <a:off x="7688814" y="5040020"/>
            <a:ext cx="864096" cy="267469"/>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Instantáneos</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31" name="Elipse 30"/>
          <p:cNvSpPr/>
          <p:nvPr/>
        </p:nvSpPr>
        <p:spPr>
          <a:xfrm>
            <a:off x="7164288" y="5433888"/>
            <a:ext cx="432048"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32" name="Conector recto de flecha 31"/>
          <p:cNvCxnSpPr/>
          <p:nvPr/>
        </p:nvCxnSpPr>
        <p:spPr>
          <a:xfrm flipH="1" flipV="1">
            <a:off x="7526959" y="5657521"/>
            <a:ext cx="545601" cy="13915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Marcador de contenido 2"/>
          <p:cNvSpPr txBox="1">
            <a:spLocks/>
          </p:cNvSpPr>
          <p:nvPr/>
        </p:nvSpPr>
        <p:spPr>
          <a:xfrm>
            <a:off x="7959007" y="5673956"/>
            <a:ext cx="864096" cy="267469"/>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Time Delay</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35" name="Rectángulo 34"/>
          <p:cNvSpPr/>
          <p:nvPr/>
        </p:nvSpPr>
        <p:spPr>
          <a:xfrm>
            <a:off x="5364088" y="1484784"/>
            <a:ext cx="2628292" cy="320778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6" name="Rectángulo 35"/>
          <p:cNvSpPr/>
          <p:nvPr/>
        </p:nvSpPr>
        <p:spPr>
          <a:xfrm>
            <a:off x="6629165" y="4692564"/>
            <a:ext cx="2119299" cy="147274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7" name="Marcador de contenido 2"/>
          <p:cNvSpPr txBox="1">
            <a:spLocks/>
          </p:cNvSpPr>
          <p:nvPr/>
        </p:nvSpPr>
        <p:spPr>
          <a:xfrm>
            <a:off x="7967776" y="2506775"/>
            <a:ext cx="894559" cy="395784"/>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s-CO" sz="800" dirty="0">
                <a:effectLst/>
                <a:latin typeface="Arial" panose="020B0604020202020204" pitchFamily="34" charset="0"/>
                <a:cs typeface="Arial" panose="020B0604020202020204" pitchFamily="34" charset="0"/>
              </a:rPr>
              <a:t>Función</a:t>
            </a:r>
          </a:p>
          <a:p>
            <a:pPr marL="0" indent="0">
              <a:buFont typeface="Arial" pitchFamily="34" charset="0"/>
              <a:buNone/>
            </a:pPr>
            <a:r>
              <a:rPr lang="es-CO" sz="800" dirty="0">
                <a:effectLst/>
                <a:latin typeface="Arial" panose="020B0604020202020204" pitchFamily="34" charset="0"/>
                <a:cs typeface="Arial" panose="020B0604020202020204" pitchFamily="34" charset="0"/>
              </a:rPr>
              <a:t>Temporizada</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38" name="Marcador de contenido 2"/>
          <p:cNvSpPr txBox="1">
            <a:spLocks/>
          </p:cNvSpPr>
          <p:nvPr/>
        </p:nvSpPr>
        <p:spPr>
          <a:xfrm>
            <a:off x="5734606" y="4862092"/>
            <a:ext cx="894559" cy="395784"/>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s-CO" sz="800" dirty="0">
                <a:effectLst/>
                <a:latin typeface="Arial" panose="020B0604020202020204" pitchFamily="34" charset="0"/>
                <a:cs typeface="Arial" panose="020B0604020202020204" pitchFamily="34" charset="0"/>
              </a:rPr>
              <a:t>Función Instantánea</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5310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827584" y="1484784"/>
            <a:ext cx="4176464" cy="5242448"/>
          </a:xfrm>
        </p:spPr>
        <p:txBody>
          <a:bodyPr>
            <a:normAutofit/>
          </a:bodyPr>
          <a:lstStyle/>
          <a:p>
            <a:pPr marL="0" indent="0" algn="ctr">
              <a:buNone/>
            </a:pPr>
            <a:r>
              <a:rPr lang="es-CO" sz="1600" dirty="0">
                <a:effectLst/>
                <a:latin typeface="Arial" panose="020B0604020202020204" pitchFamily="34" charset="0"/>
                <a:cs typeface="Arial" panose="020B0604020202020204" pitchFamily="34" charset="0"/>
              </a:rPr>
              <a:t>Relés de Sobrecorriente </a:t>
            </a:r>
          </a:p>
          <a:p>
            <a:pPr marL="0" indent="0" algn="ctr">
              <a:buNone/>
            </a:pPr>
            <a:r>
              <a:rPr lang="es-CO" sz="1600" dirty="0">
                <a:effectLst/>
                <a:latin typeface="Arial" panose="020B0604020202020204" pitchFamily="34" charset="0"/>
                <a:cs typeface="Arial" panose="020B0604020202020204" pitchFamily="34" charset="0"/>
              </a:rPr>
              <a:t>Términos Teóricos e Identificación Grafica </a:t>
            </a:r>
          </a:p>
          <a:p>
            <a:pPr marL="0" indent="0" algn="just">
              <a:buNone/>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LT Pickup: </a:t>
            </a:r>
            <a:r>
              <a:rPr lang="es-CO" sz="1500" b="0" dirty="0">
                <a:effectLst/>
                <a:latin typeface="Arial" panose="020B0604020202020204" pitchFamily="34" charset="0"/>
                <a:cs typeface="Arial" panose="020B0604020202020204" pitchFamily="34" charset="0"/>
              </a:rPr>
              <a:t>Ajuste de corriente de arranque de la curva.</a:t>
            </a: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LT Band: </a:t>
            </a:r>
            <a:r>
              <a:rPr lang="es-CO" sz="1500" b="0" dirty="0">
                <a:effectLst/>
                <a:latin typeface="Arial" panose="020B0604020202020204" pitchFamily="34" charset="0"/>
                <a:cs typeface="Arial" panose="020B0604020202020204" pitchFamily="34" charset="0"/>
              </a:rPr>
              <a:t>Ajuste de tiempo inicial de la curva.</a:t>
            </a: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ST Pickup: </a:t>
            </a:r>
            <a:r>
              <a:rPr lang="es-CO" sz="1500" b="0" dirty="0">
                <a:effectLst/>
                <a:latin typeface="Arial" panose="020B0604020202020204" pitchFamily="34" charset="0"/>
                <a:cs typeface="Arial" panose="020B0604020202020204" pitchFamily="34" charset="0"/>
              </a:rPr>
              <a:t>Ajuste de corriente intermedia de la curva.</a:t>
            </a: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ST Band: </a:t>
            </a:r>
            <a:r>
              <a:rPr lang="es-CO" sz="1500" b="0" dirty="0">
                <a:effectLst/>
                <a:latin typeface="Arial" panose="020B0604020202020204" pitchFamily="34" charset="0"/>
                <a:cs typeface="Arial" panose="020B0604020202020204" pitchFamily="34" charset="0"/>
              </a:rPr>
              <a:t>Ajuste de tiempo intermedia de la  curva.</a:t>
            </a: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Instantáneo: </a:t>
            </a:r>
            <a:r>
              <a:rPr lang="es-CO" sz="1500" b="0" dirty="0">
                <a:effectLst/>
                <a:latin typeface="Arial" panose="020B0604020202020204" pitchFamily="34" charset="0"/>
                <a:cs typeface="Arial" panose="020B0604020202020204" pitchFamily="34" charset="0"/>
              </a:rPr>
              <a:t>Ajuste de disparo instantáneo de la curva.</a:t>
            </a:r>
          </a:p>
          <a:p>
            <a:pPr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Time Delay: </a:t>
            </a:r>
            <a:r>
              <a:rPr lang="es-CO" sz="1500" b="0" dirty="0">
                <a:effectLst/>
                <a:latin typeface="Arial" panose="020B0604020202020204" pitchFamily="34" charset="0"/>
                <a:cs typeface="Arial" panose="020B0604020202020204" pitchFamily="34" charset="0"/>
              </a:rPr>
              <a:t>Ajuste de tiempo dado a la parte final de operación de instantáneo.</a:t>
            </a: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228600" indent="-228600" algn="just">
              <a:buFont typeface="+mj-lt"/>
              <a:buAutoNum type="arabicPeriod" startAt="2"/>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5037848" y="1484784"/>
            <a:ext cx="3953663" cy="5298392"/>
          </a:xfrm>
          <a:prstGeom prst="rect">
            <a:avLst/>
          </a:prstGeom>
        </p:spPr>
      </p:pic>
      <p:sp>
        <p:nvSpPr>
          <p:cNvPr id="25" name="Elipse 24"/>
          <p:cNvSpPr/>
          <p:nvPr/>
        </p:nvSpPr>
        <p:spPr>
          <a:xfrm>
            <a:off x="6300192" y="1628800"/>
            <a:ext cx="432048"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30" name="Conector recto de flecha 29"/>
          <p:cNvCxnSpPr/>
          <p:nvPr/>
        </p:nvCxnSpPr>
        <p:spPr>
          <a:xfrm flipH="1" flipV="1">
            <a:off x="6732240" y="1792594"/>
            <a:ext cx="936104" cy="23875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Marcador de contenido 2"/>
          <p:cNvSpPr txBox="1">
            <a:spLocks/>
          </p:cNvSpPr>
          <p:nvPr/>
        </p:nvSpPr>
        <p:spPr>
          <a:xfrm>
            <a:off x="7524328" y="1927670"/>
            <a:ext cx="936104" cy="267469"/>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LT Pickup</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39" name="Elipse 38"/>
          <p:cNvSpPr/>
          <p:nvPr/>
        </p:nvSpPr>
        <p:spPr>
          <a:xfrm>
            <a:off x="6634271" y="3212463"/>
            <a:ext cx="432048"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40" name="Conector recto de flecha 39"/>
          <p:cNvCxnSpPr/>
          <p:nvPr/>
        </p:nvCxnSpPr>
        <p:spPr>
          <a:xfrm flipH="1" flipV="1">
            <a:off x="7066319" y="3376257"/>
            <a:ext cx="936104" cy="23875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1" name="Marcador de contenido 2"/>
          <p:cNvSpPr txBox="1">
            <a:spLocks/>
          </p:cNvSpPr>
          <p:nvPr/>
        </p:nvSpPr>
        <p:spPr>
          <a:xfrm>
            <a:off x="7885704" y="3511333"/>
            <a:ext cx="936104" cy="267469"/>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LT Pickup</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42" name="Elipse 41"/>
          <p:cNvSpPr/>
          <p:nvPr/>
        </p:nvSpPr>
        <p:spPr>
          <a:xfrm>
            <a:off x="6480212" y="2425237"/>
            <a:ext cx="432048"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43" name="Conector recto de flecha 42"/>
          <p:cNvCxnSpPr/>
          <p:nvPr/>
        </p:nvCxnSpPr>
        <p:spPr>
          <a:xfrm flipH="1" flipV="1">
            <a:off x="6912260" y="2569253"/>
            <a:ext cx="1129328" cy="2880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Marcador de contenido 2"/>
          <p:cNvSpPr txBox="1">
            <a:spLocks/>
          </p:cNvSpPr>
          <p:nvPr/>
        </p:nvSpPr>
        <p:spPr>
          <a:xfrm>
            <a:off x="7977478" y="2753610"/>
            <a:ext cx="698977" cy="330009"/>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LT Band</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45" name="Elipse 44"/>
          <p:cNvSpPr/>
          <p:nvPr/>
        </p:nvSpPr>
        <p:spPr>
          <a:xfrm>
            <a:off x="6744100" y="3927424"/>
            <a:ext cx="432048"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46" name="Conector recto de flecha 45"/>
          <p:cNvCxnSpPr/>
          <p:nvPr/>
        </p:nvCxnSpPr>
        <p:spPr>
          <a:xfrm flipH="1" flipV="1">
            <a:off x="7176148" y="4071440"/>
            <a:ext cx="722835" cy="18435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7" name="Marcador de contenido 2"/>
          <p:cNvSpPr txBox="1">
            <a:spLocks/>
          </p:cNvSpPr>
          <p:nvPr/>
        </p:nvSpPr>
        <p:spPr>
          <a:xfrm>
            <a:off x="7837014" y="4156170"/>
            <a:ext cx="717987" cy="392265"/>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LT Band</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48" name="Elipse 47"/>
          <p:cNvSpPr/>
          <p:nvPr/>
        </p:nvSpPr>
        <p:spPr>
          <a:xfrm>
            <a:off x="6997472" y="4827053"/>
            <a:ext cx="432048"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49" name="Conector recto de flecha 48"/>
          <p:cNvCxnSpPr/>
          <p:nvPr/>
        </p:nvCxnSpPr>
        <p:spPr>
          <a:xfrm flipH="1" flipV="1">
            <a:off x="7429521" y="4971071"/>
            <a:ext cx="514158" cy="1311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0" name="Marcador de contenido 2"/>
          <p:cNvSpPr txBox="1">
            <a:spLocks/>
          </p:cNvSpPr>
          <p:nvPr/>
        </p:nvSpPr>
        <p:spPr>
          <a:xfrm>
            <a:off x="7866029" y="4996657"/>
            <a:ext cx="810426" cy="300032"/>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Instantáneo</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51" name="Elipse 50"/>
          <p:cNvSpPr/>
          <p:nvPr/>
        </p:nvSpPr>
        <p:spPr>
          <a:xfrm>
            <a:off x="7570375" y="5589327"/>
            <a:ext cx="432048"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52" name="Conector recto de flecha 51"/>
          <p:cNvCxnSpPr/>
          <p:nvPr/>
        </p:nvCxnSpPr>
        <p:spPr>
          <a:xfrm flipH="1" flipV="1">
            <a:off x="7786399" y="5828485"/>
            <a:ext cx="545601" cy="13915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3" name="Marcador de contenido 2"/>
          <p:cNvSpPr txBox="1">
            <a:spLocks/>
          </p:cNvSpPr>
          <p:nvPr/>
        </p:nvSpPr>
        <p:spPr>
          <a:xfrm>
            <a:off x="7894411" y="5945650"/>
            <a:ext cx="864096" cy="267469"/>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Time Delay</a:t>
            </a:r>
          </a:p>
          <a:p>
            <a:pPr marL="228600" indent="-228600" algn="ctr">
              <a:buFont typeface="+mj-lt"/>
              <a:buAutoNum type="arabicPeriod" startAt="2"/>
            </a:pPr>
            <a:endParaRPr lang="es-CO" sz="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9088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827584" y="1556792"/>
            <a:ext cx="8208912" cy="4392488"/>
          </a:xfrm>
        </p:spPr>
        <p:txBody>
          <a:bodyPr>
            <a:normAutofit/>
          </a:bodyPr>
          <a:lstStyle/>
          <a:p>
            <a:pPr marL="0" indent="0" algn="just">
              <a:buNone/>
            </a:pPr>
            <a:r>
              <a:rPr lang="es-CO" sz="1900" dirty="0">
                <a:effectLst/>
                <a:latin typeface="Arial" panose="020B0604020202020204" pitchFamily="34" charset="0"/>
                <a:cs typeface="Arial" panose="020B0604020202020204" pitchFamily="34" charset="0"/>
              </a:rPr>
              <a:t>Criterios de selección y Ajustes de los Interruptores de BT</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r>
              <a:rPr lang="es-CO" sz="1500" b="0" dirty="0">
                <a:effectLst/>
                <a:latin typeface="Arial" panose="020B0604020202020204" pitchFamily="34" charset="0"/>
                <a:cs typeface="Arial" panose="020B0604020202020204" pitchFamily="34" charset="0"/>
              </a:rPr>
              <a:t>La selección de los interruptores de potencia depende de la carga que circula por el circuito a proteger y la sobre carga permisible se puede permitir.</a:t>
            </a:r>
          </a:p>
          <a:p>
            <a:pPr marL="0" indent="0" algn="just">
              <a:buNone/>
            </a:pPr>
            <a:endParaRPr lang="es-CO" sz="1500" b="0" dirty="0">
              <a:effectLst/>
              <a:latin typeface="Arial" panose="020B0604020202020204" pitchFamily="34" charset="0"/>
              <a:cs typeface="Arial" panose="020B0604020202020204" pitchFamily="34" charset="0"/>
            </a:endParaRPr>
          </a:p>
          <a:p>
            <a:pPr marL="0" indent="0" algn="just">
              <a:buNone/>
            </a:pPr>
            <a:r>
              <a:rPr lang="es-CO" sz="1500" b="0" dirty="0">
                <a:effectLst/>
                <a:latin typeface="Arial" panose="020B0604020202020204" pitchFamily="34" charset="0"/>
                <a:cs typeface="Arial" panose="020B0604020202020204" pitchFamily="34" charset="0"/>
              </a:rPr>
              <a:t>Ajuste de la corriente de arranque (LT Pickup):</a:t>
            </a:r>
          </a:p>
          <a:p>
            <a:pPr algn="just">
              <a:buFont typeface="+mj-lt"/>
              <a:buAutoNum type="arabicPeriod"/>
            </a:pPr>
            <a:r>
              <a:rPr lang="es-CO" sz="1500" b="0" dirty="0">
                <a:effectLst/>
                <a:latin typeface="Arial" panose="020B0604020202020204" pitchFamily="34" charset="0"/>
                <a:cs typeface="Arial" panose="020B0604020202020204" pitchFamily="34" charset="0"/>
              </a:rPr>
              <a:t>En el caso de acometidas, alimentadores y ramales el ajuste recomendado por las normas IEEE Std 242 de 2001, NEC y la norma NTC 2050, se debe seleccionar y ajustar los interruptores o </a:t>
            </a:r>
            <a:r>
              <a:rPr lang="es-CO" sz="1500" b="0" dirty="0" err="1">
                <a:effectLst/>
                <a:latin typeface="Arial" panose="020B0604020202020204" pitchFamily="34" charset="0"/>
                <a:cs typeface="Arial" panose="020B0604020202020204" pitchFamily="34" charset="0"/>
              </a:rPr>
              <a:t>breakers</a:t>
            </a:r>
            <a:r>
              <a:rPr lang="es-CO" sz="1500" b="0" dirty="0">
                <a:effectLst/>
                <a:latin typeface="Arial" panose="020B0604020202020204" pitchFamily="34" charset="0"/>
                <a:cs typeface="Arial" panose="020B0604020202020204" pitchFamily="34" charset="0"/>
              </a:rPr>
              <a:t> a un porcentaje de sobrecarga de 125%.</a:t>
            </a:r>
          </a:p>
          <a:p>
            <a:pPr algn="just">
              <a:buFont typeface="+mj-lt"/>
              <a:buAutoNum type="arabicPeriod"/>
            </a:pPr>
            <a:r>
              <a:rPr lang="es-CO" sz="1500" b="0" dirty="0">
                <a:effectLst/>
                <a:latin typeface="Arial" panose="020B0604020202020204" pitchFamily="34" charset="0"/>
                <a:cs typeface="Arial" panose="020B0604020202020204" pitchFamily="34" charset="0"/>
              </a:rPr>
              <a:t>La protección de transformadores refrigerados en aceite recomendado con base a la norma NTC 2482 es de permitir una sobrecarga permisible del 120% contemplando una vida útil de 15 a 20 años con una operación diaria de 8 horas en adelante.</a:t>
            </a:r>
          </a:p>
          <a:p>
            <a:pPr algn="just">
              <a:buFont typeface="+mj-lt"/>
              <a:buAutoNum type="arabicPeriod"/>
            </a:pPr>
            <a:r>
              <a:rPr lang="es-CO" sz="1500" b="0" dirty="0">
                <a:effectLst/>
                <a:latin typeface="Arial" panose="020B0604020202020204" pitchFamily="34" charset="0"/>
                <a:cs typeface="Arial" panose="020B0604020202020204" pitchFamily="34" charset="0"/>
              </a:rPr>
              <a:t>La protección de transformadores tipo seco con baje a la especificación técnica de Codensa S.A. E.S.P. ET013 debe permitir una sobrecarga permisible del 111% contemplando una vida útil de 15 a 20 años con una operación diaria de 8 horas en adelante.</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0204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827584" y="1556792"/>
            <a:ext cx="8208912" cy="1008112"/>
          </a:xfrm>
        </p:spPr>
        <p:txBody>
          <a:bodyPr>
            <a:normAutofit/>
          </a:bodyPr>
          <a:lstStyle/>
          <a:p>
            <a:pPr marL="0" indent="0" algn="just">
              <a:buNone/>
            </a:pPr>
            <a:r>
              <a:rPr lang="es-CO" sz="1800" dirty="0">
                <a:effectLst/>
                <a:latin typeface="Arial" panose="020B0604020202020204" pitchFamily="34" charset="0"/>
                <a:cs typeface="Arial" panose="020B0604020202020204" pitchFamily="34" charset="0"/>
              </a:rPr>
              <a:t>Criterio de Selección de Fusibles</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r>
              <a:rPr lang="es-CO" sz="1200" b="0" dirty="0">
                <a:effectLst/>
                <a:latin typeface="Arial" panose="020B0604020202020204" pitchFamily="34" charset="0"/>
                <a:cs typeface="Arial" panose="020B0604020202020204" pitchFamily="34" charset="0"/>
              </a:rPr>
              <a:t>La fusibles a nivel general son seleccionados bajo un parámetro de calculo que indica que la corriente de arranque de la protección debe estar entre el 125% y el 150% de la corriente nominal del circuito o transformador a proteger.</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pic>
        <p:nvPicPr>
          <p:cNvPr id="4" name="Imagen 3"/>
          <p:cNvPicPr>
            <a:picLocks noChangeAspect="1"/>
          </p:cNvPicPr>
          <p:nvPr/>
        </p:nvPicPr>
        <p:blipFill rotWithShape="1">
          <a:blip r:embed="rId2" cstate="print">
            <a:extLst>
              <a:ext uri="{28A0092B-C50C-407E-A947-70E740481C1C}">
                <a14:useLocalDpi xmlns:a14="http://schemas.microsoft.com/office/drawing/2010/main" val="0"/>
              </a:ext>
            </a:extLst>
          </a:blip>
          <a:srcRect l="11882" t="3149" r="3460" b="16001"/>
          <a:stretch/>
        </p:blipFill>
        <p:spPr>
          <a:xfrm>
            <a:off x="6166582" y="2842820"/>
            <a:ext cx="2869914" cy="3876901"/>
          </a:xfrm>
          <a:prstGeom prst="rect">
            <a:avLst/>
          </a:prstGeom>
        </p:spPr>
      </p:pic>
      <p:pic>
        <p:nvPicPr>
          <p:cNvPr id="5" name="Imagen 4"/>
          <p:cNvPicPr>
            <a:picLocks noChangeAspect="1"/>
          </p:cNvPicPr>
          <p:nvPr/>
        </p:nvPicPr>
        <p:blipFill rotWithShape="1">
          <a:blip r:embed="rId3" cstate="print">
            <a:extLst>
              <a:ext uri="{28A0092B-C50C-407E-A947-70E740481C1C}">
                <a14:useLocalDpi xmlns:a14="http://schemas.microsoft.com/office/drawing/2010/main" val="0"/>
              </a:ext>
            </a:extLst>
          </a:blip>
          <a:srcRect l="11255" t="3130" r="2602" b="16021"/>
          <a:stretch/>
        </p:blipFill>
        <p:spPr>
          <a:xfrm>
            <a:off x="3347864" y="2854315"/>
            <a:ext cx="2893780" cy="3841742"/>
          </a:xfrm>
          <a:prstGeom prst="rect">
            <a:avLst/>
          </a:prstGeom>
        </p:spPr>
      </p:pic>
      <p:sp>
        <p:nvSpPr>
          <p:cNvPr id="6" name="Marcador de contenido 2"/>
          <p:cNvSpPr txBox="1">
            <a:spLocks/>
          </p:cNvSpPr>
          <p:nvPr/>
        </p:nvSpPr>
        <p:spPr>
          <a:xfrm>
            <a:off x="3771113" y="2616026"/>
            <a:ext cx="2047281" cy="216024"/>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Fusible Limitador de Corriente</a:t>
            </a:r>
            <a:endParaRPr lang="es-CO" sz="8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7" name="Marcador de contenido 2"/>
          <p:cNvSpPr txBox="1">
            <a:spLocks/>
          </p:cNvSpPr>
          <p:nvPr/>
        </p:nvSpPr>
        <p:spPr>
          <a:xfrm>
            <a:off x="6563361" y="2564904"/>
            <a:ext cx="2076355" cy="234632"/>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Fusibles Duales y Convencionales</a:t>
            </a:r>
            <a:endParaRPr lang="es-CO" sz="8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8" name="Marcador de contenido 2"/>
          <p:cNvSpPr txBox="1">
            <a:spLocks/>
          </p:cNvSpPr>
          <p:nvPr/>
        </p:nvSpPr>
        <p:spPr>
          <a:xfrm>
            <a:off x="824802" y="2724038"/>
            <a:ext cx="2451054" cy="2073114"/>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1200" dirty="0">
                <a:effectLst/>
                <a:latin typeface="Arial" panose="020B0604020202020204" pitchFamily="34" charset="0"/>
                <a:cs typeface="Arial" panose="020B0604020202020204" pitchFamily="34" charset="0"/>
              </a:rPr>
              <a:t>Fusibles Limitadores de corriente</a:t>
            </a:r>
          </a:p>
          <a:p>
            <a:pPr marL="0" indent="0" algn="just">
              <a:buFont typeface="Arial" pitchFamily="34" charset="0"/>
              <a:buNone/>
            </a:pPr>
            <a:r>
              <a:rPr lang="es-CO" sz="1200" b="0" dirty="0">
                <a:effectLst/>
                <a:latin typeface="Arial" panose="020B0604020202020204" pitchFamily="34" charset="0"/>
                <a:cs typeface="Arial" panose="020B0604020202020204" pitchFamily="34" charset="0"/>
              </a:rPr>
              <a:t>Debe tenerse en cuenta que los FLC se seleccionan bajo el criterio descrito pero aplicándose a su nombre por su comportamiento limitador.</a:t>
            </a:r>
          </a:p>
          <a:p>
            <a:pPr marL="0" indent="0" algn="just">
              <a:buFont typeface="Arial" pitchFamily="34" charset="0"/>
              <a:buNone/>
            </a:pPr>
            <a:r>
              <a:rPr lang="es-CO" sz="1200" b="0" dirty="0">
                <a:effectLst/>
                <a:latin typeface="Arial" panose="020B0604020202020204" pitchFamily="34" charset="0"/>
                <a:cs typeface="Arial" panose="020B0604020202020204" pitchFamily="34" charset="0"/>
              </a:rPr>
              <a:t>Ejemplo: Si In=11.4 A, la I fusible = 1.5 x 11.4 = 17.4 A, siendo el mas cercano el de 25 A</a:t>
            </a: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9" name="Marcador de contenido 2"/>
          <p:cNvSpPr txBox="1">
            <a:spLocks/>
          </p:cNvSpPr>
          <p:nvPr/>
        </p:nvSpPr>
        <p:spPr>
          <a:xfrm>
            <a:off x="824802" y="4840318"/>
            <a:ext cx="2451054" cy="1469002"/>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1200" dirty="0">
                <a:effectLst/>
                <a:latin typeface="Arial" panose="020B0604020202020204" pitchFamily="34" charset="0"/>
                <a:cs typeface="Arial" panose="020B0604020202020204" pitchFamily="34" charset="0"/>
              </a:rPr>
              <a:t>Fusibles Duales y Convencionales</a:t>
            </a:r>
          </a:p>
          <a:p>
            <a:pPr marL="0" indent="0" algn="just">
              <a:buFont typeface="Arial" pitchFamily="34" charset="0"/>
              <a:buNone/>
            </a:pPr>
            <a:r>
              <a:rPr lang="es-CO" sz="1200" b="0" dirty="0">
                <a:effectLst/>
                <a:latin typeface="Arial" panose="020B0604020202020204" pitchFamily="34" charset="0"/>
                <a:cs typeface="Arial" panose="020B0604020202020204" pitchFamily="34" charset="0"/>
              </a:rPr>
              <a:t>Estos fusibles deben valorarse gráficamente corroborando que su corriente de arranque inicia 1.25 a 1.5 veces mayor a la corriente nominal del sistema.</a:t>
            </a: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buFont typeface="Arial" pitchFamily="34" charset="0"/>
              <a:buNone/>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42253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683568" y="1556792"/>
            <a:ext cx="8352928" cy="5301208"/>
          </a:xfrm>
        </p:spPr>
        <p:txBody>
          <a:bodyPr>
            <a:normAutofit fontScale="85000" lnSpcReduction="20000"/>
          </a:bodyPr>
          <a:lstStyle/>
          <a:p>
            <a:pPr marL="0" indent="0" algn="just">
              <a:buNone/>
            </a:pPr>
            <a:r>
              <a:rPr lang="es-CO" sz="2100" dirty="0">
                <a:effectLst/>
                <a:latin typeface="Arial" panose="020B0604020202020204" pitchFamily="34" charset="0"/>
                <a:cs typeface="Arial" panose="020B0604020202020204" pitchFamily="34" charset="0"/>
              </a:rPr>
              <a:t>Criterio de Selección de Fusibles para Redes de Uso (ORL)</a:t>
            </a:r>
          </a:p>
          <a:p>
            <a:pPr marL="0" indent="0" algn="just">
              <a:buNone/>
            </a:pPr>
            <a:endParaRPr lang="es-CO" sz="120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1800" dirty="0">
                <a:effectLst/>
                <a:latin typeface="Arial" panose="020B0604020202020204" pitchFamily="34" charset="0"/>
                <a:cs typeface="Arial" panose="020B0604020202020204" pitchFamily="34" charset="0"/>
              </a:rPr>
              <a:t>Transformadores: </a:t>
            </a:r>
            <a:r>
              <a:rPr lang="es-CO" sz="1800" b="0" dirty="0">
                <a:effectLst/>
                <a:latin typeface="Arial" panose="020B0604020202020204" pitchFamily="34" charset="0"/>
                <a:cs typeface="Arial" panose="020B0604020202020204" pitchFamily="34" charset="0"/>
              </a:rPr>
              <a:t>Típicamente se selecciona fusibles de tipo K (disparo rápido) y tipo Dual (disparo lento-rápido), esto depende de los criterios del operador de red local o empresa que este utilizándolos y los elementos de protección de respaldo (aguas arria) que se vallan a utilizar.</a:t>
            </a:r>
          </a:p>
          <a:p>
            <a:pPr marL="0" indent="0" algn="just">
              <a:buNone/>
            </a:pPr>
            <a:endParaRPr lang="es-CO" sz="18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1800" dirty="0">
                <a:effectLst/>
                <a:latin typeface="Arial" panose="020B0604020202020204" pitchFamily="34" charset="0"/>
                <a:cs typeface="Arial" panose="020B0604020202020204" pitchFamily="34" charset="0"/>
              </a:rPr>
              <a:t>Circuitos alimentadores y ramales: </a:t>
            </a:r>
            <a:r>
              <a:rPr lang="es-CO" sz="1800" b="0" dirty="0">
                <a:effectLst/>
                <a:latin typeface="Arial" panose="020B0604020202020204" pitchFamily="34" charset="0"/>
                <a:cs typeface="Arial" panose="020B0604020202020204" pitchFamily="34" charset="0"/>
              </a:rPr>
              <a:t>Normalmente se utilizan fusibles convencionales tipo T (disparo lento) y tipo H (disparo extra rápido) lo cual depende de los criterios del operador de red local o empresa que este utilizándolos y los elementos de protección de respaldo (aguas arria) que se vallan a utilizar.</a:t>
            </a:r>
          </a:p>
          <a:p>
            <a:pPr algn="just">
              <a:buFont typeface="Wingdings" panose="05000000000000000000" pitchFamily="2" charset="2"/>
              <a:buChar char="§"/>
            </a:pPr>
            <a:endParaRPr lang="es-CO" sz="12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200" b="0" dirty="0">
              <a:effectLst/>
              <a:latin typeface="Arial" panose="020B0604020202020204" pitchFamily="34" charset="0"/>
              <a:cs typeface="Arial" panose="020B0604020202020204" pitchFamily="34" charset="0"/>
            </a:endParaRPr>
          </a:p>
          <a:p>
            <a:pPr marL="0" indent="0" algn="just">
              <a:buNone/>
            </a:pPr>
            <a:r>
              <a:rPr lang="es-CO" sz="1800" dirty="0">
                <a:effectLst/>
                <a:latin typeface="Arial" panose="020B0604020202020204" pitchFamily="34" charset="0"/>
                <a:cs typeface="Arial" panose="020B0604020202020204" pitchFamily="34" charset="0"/>
              </a:rPr>
              <a:t>Aplicación de los Fusibles Según la Prioridad</a:t>
            </a:r>
          </a:p>
          <a:p>
            <a:pPr marL="0" indent="0" algn="just">
              <a:buNone/>
            </a:pPr>
            <a:endParaRPr lang="es-CO" sz="1200" dirty="0">
              <a:effectLst/>
              <a:latin typeface="Arial" panose="020B0604020202020204" pitchFamily="34" charset="0"/>
              <a:cs typeface="Arial" panose="020B0604020202020204" pitchFamily="34" charset="0"/>
            </a:endParaRPr>
          </a:p>
          <a:p>
            <a:pPr marL="228600" indent="-228600" algn="just">
              <a:buFont typeface="+mj-lt"/>
              <a:buAutoNum type="arabicPeriod"/>
            </a:pPr>
            <a:r>
              <a:rPr lang="es-CO" sz="1800" b="0" dirty="0">
                <a:effectLst/>
                <a:latin typeface="Arial" panose="020B0604020202020204" pitchFamily="34" charset="0"/>
                <a:cs typeface="Arial" panose="020B0604020202020204" pitchFamily="34" charset="0"/>
              </a:rPr>
              <a:t>El primer criterio utilizado es el de aplicar un criterio de selectividad amperimétrica instalando fusibles de disparo rápido (Tipo K) en los transformadores y fusibles de disparo lento (Tipo T) en los circuitos ramales y alimentadores de la red uso (ORL). Con esta aplicación se logra que en la presencia de una falla dispare primero la protección del transformador, aislando el equipo y permitiendo que los ramales continúen en operación.</a:t>
            </a:r>
          </a:p>
          <a:p>
            <a:pPr marL="228600" indent="-228600" algn="just">
              <a:buFont typeface="+mj-lt"/>
              <a:buAutoNum type="arabicPeriod"/>
            </a:pPr>
            <a:r>
              <a:rPr lang="es-CO" sz="1800" b="0" dirty="0">
                <a:effectLst/>
                <a:latin typeface="Arial" panose="020B0604020202020204" pitchFamily="34" charset="0"/>
                <a:cs typeface="Arial" panose="020B0604020202020204" pitchFamily="34" charset="0"/>
              </a:rPr>
              <a:t>El segundo criterio es el de instalar fusibles de disparo lento-rápido (Tipo Dual) en los transformadores y fusibles de disparo rápido (Tipo H). Con lo que obtiene una operación similar a la de un relé de sobrecorriente con una etapa de operación para sobrecargas (temporizada) y una para cortocircuitos (instantánea) en el transformador y en caso de que la protección en los transformadores falle se aislara rápidamente el ramal que alimenta el equipo, preservando la continuidad del servicio en el resto del circuito. </a:t>
            </a:r>
          </a:p>
          <a:p>
            <a:pPr marL="228600" indent="-228600" algn="just">
              <a:buFont typeface="+mj-lt"/>
              <a:buAutoNum type="arabicPeriod"/>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9654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755576" y="1464614"/>
            <a:ext cx="3456384" cy="5301208"/>
          </a:xfrm>
        </p:spPr>
        <p:txBody>
          <a:bodyPr>
            <a:normAutofit lnSpcReduction="10000"/>
          </a:bodyPr>
          <a:lstStyle/>
          <a:p>
            <a:pPr marL="0" indent="0" algn="just">
              <a:buNone/>
            </a:pPr>
            <a:r>
              <a:rPr lang="es-CO" sz="1800" dirty="0">
                <a:effectLst/>
                <a:latin typeface="Arial" panose="020B0604020202020204" pitchFamily="34" charset="0"/>
                <a:cs typeface="Arial" panose="020B0604020202020204" pitchFamily="34" charset="0"/>
              </a:rPr>
              <a:t>Curvas Corriente – Tiempo Inversas	</a:t>
            </a:r>
          </a:p>
          <a:p>
            <a:pPr marL="0" indent="0" algn="just">
              <a:buNone/>
            </a:pPr>
            <a:endParaRPr lang="es-CO" sz="1200" dirty="0">
              <a:effectLst/>
              <a:latin typeface="Arial" panose="020B0604020202020204" pitchFamily="34" charset="0"/>
              <a:cs typeface="Arial" panose="020B0604020202020204" pitchFamily="34" charset="0"/>
            </a:endParaRPr>
          </a:p>
          <a:p>
            <a:pPr marL="0" indent="0" algn="just">
              <a:buNone/>
            </a:pPr>
            <a:r>
              <a:rPr lang="es-CO" sz="1500" b="0" dirty="0">
                <a:effectLst/>
                <a:latin typeface="Arial" panose="020B0604020202020204" pitchFamily="34" charset="0"/>
                <a:cs typeface="Arial" panose="020B0604020202020204" pitchFamily="34" charset="0"/>
              </a:rPr>
              <a:t>Los relés de sobrecorriente y reconectadores contienen una operación temporizada (ANSI/IEEE Relé 50) para el despeje de fallas de sobrecorriente por sobrecarga, estas tienen un comportamiento logarítmico que se visualiza en un plano de operación de tiempo vs corriente. </a:t>
            </a:r>
          </a:p>
          <a:p>
            <a:pPr marL="0" indent="0" algn="just">
              <a:buNone/>
            </a:pPr>
            <a:r>
              <a:rPr lang="es-CO" sz="1500" b="0" dirty="0">
                <a:effectLst/>
                <a:latin typeface="Arial" panose="020B0604020202020204" pitchFamily="34" charset="0"/>
                <a:cs typeface="Arial" panose="020B0604020202020204" pitchFamily="34" charset="0"/>
              </a:rPr>
              <a:t>Las curvas se dividen en cuatro (4) principales tipos para cada una de las normativas principales vigentes  ANSI/IEEE e IEC. </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Inversas.</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Muy Inversas.</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Extremadamente Inversas.</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Tiempo definido.</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r>
              <a:rPr lang="es-CO" sz="1500" b="0" dirty="0">
                <a:effectLst/>
                <a:latin typeface="Arial" panose="020B0604020202020204" pitchFamily="34" charset="0"/>
                <a:cs typeface="Arial" panose="020B0604020202020204" pitchFamily="34" charset="0"/>
              </a:rPr>
              <a:t>Las curvas de corriente-tiempo inversas se llaman Dial y se denotan con la letra K.</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4499992" y="1556792"/>
            <a:ext cx="4320480" cy="5116853"/>
          </a:xfrm>
          <a:prstGeom prst="rect">
            <a:avLst/>
          </a:prstGeom>
        </p:spPr>
      </p:pic>
    </p:spTree>
    <p:extLst>
      <p:ext uri="{BB962C8B-B14F-4D97-AF65-F5344CB8AC3E}">
        <p14:creationId xmlns:p14="http://schemas.microsoft.com/office/powerpoint/2010/main" val="919152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755576" y="1464614"/>
            <a:ext cx="8388424" cy="5301208"/>
          </a:xfrm>
        </p:spPr>
        <p:txBody>
          <a:bodyPr>
            <a:normAutofit/>
          </a:bodyPr>
          <a:lstStyle/>
          <a:p>
            <a:pPr marL="0" indent="0" algn="just">
              <a:buNone/>
            </a:pPr>
            <a:r>
              <a:rPr lang="es-CO" sz="1800" dirty="0">
                <a:effectLst/>
                <a:latin typeface="Arial" panose="020B0604020202020204" pitchFamily="34" charset="0"/>
                <a:cs typeface="Arial" panose="020B0604020202020204" pitchFamily="34" charset="0"/>
              </a:rPr>
              <a:t>Curvas Corriente – Tiempo Inversas	</a:t>
            </a:r>
          </a:p>
          <a:p>
            <a:pPr marL="0" indent="0" algn="just">
              <a:buNone/>
            </a:pPr>
            <a:endParaRPr lang="es-CO" sz="1200" dirty="0">
              <a:effectLst/>
              <a:latin typeface="Arial" panose="020B0604020202020204" pitchFamily="34" charset="0"/>
              <a:cs typeface="Arial" panose="020B0604020202020204" pitchFamily="34" charset="0"/>
            </a:endParaRPr>
          </a:p>
          <a:p>
            <a:pPr marL="0" indent="0" algn="just">
              <a:buNone/>
            </a:pPr>
            <a:r>
              <a:rPr lang="es-CO" sz="1500" b="0" dirty="0">
                <a:effectLst/>
                <a:latin typeface="Arial" panose="020B0604020202020204" pitchFamily="34" charset="0"/>
                <a:cs typeface="Arial" panose="020B0604020202020204" pitchFamily="34" charset="0"/>
              </a:rPr>
              <a:t>Las curvas Dial (K) pueden calcularse teóricamente con la formulación disponible en la norma IEEE C37.112 de 1996 y en la normativa IEC 255-3 de 1989.</a:t>
            </a:r>
          </a:p>
          <a:p>
            <a:pPr marL="0" indent="0" algn="just">
              <a:buNone/>
            </a:pPr>
            <a:endParaRPr lang="es-CO" sz="15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5" name="CuadroTexto 4"/>
              <p:cNvSpPr txBox="1"/>
              <p:nvPr/>
            </p:nvSpPr>
            <p:spPr>
              <a:xfrm>
                <a:off x="1452156" y="4216384"/>
                <a:ext cx="2880320" cy="1224136"/>
              </a:xfrm>
              <a:prstGeom prst="rect">
                <a:avLst/>
              </a:prstGeom>
              <a:noFill/>
            </p:spPr>
            <p:style>
              <a:lnRef idx="0">
                <a:scrgbClr r="0" g="0" b="0"/>
              </a:lnRef>
              <a:fillRef idx="0">
                <a:scrgbClr r="0" g="0" b="0"/>
              </a:fillRef>
              <a:effectRef idx="0">
                <a:scrgbClr r="0" g="0" b="0"/>
              </a:effectRef>
              <a:fontRef idx="minor">
                <a:schemeClr val="tx1"/>
              </a:fontRef>
            </p:style>
            <p:txBody>
              <a:bodyPr wrap="none" lIns="0" tIns="0" rIns="0" bIns="0"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14:m>
                  <m:oMathPara xmlns:m="http://schemas.openxmlformats.org/officeDocument/2006/math">
                    <m:oMathParaPr>
                      <m:jc m:val="center"/>
                    </m:oMathParaPr>
                    <m:oMath xmlns:m="http://schemas.openxmlformats.org/officeDocument/2006/math">
                      <m:r>
                        <a:rPr lang="es-CO" sz="1500" b="1" i="1" smtClean="0">
                          <a:latin typeface="Cambria Math" panose="02040503050406030204" pitchFamily="18" charset="0"/>
                        </a:rPr>
                        <m:t>𝒌</m:t>
                      </m:r>
                      <m:r>
                        <a:rPr lang="es-CO" sz="1500" b="1" i="1" smtClean="0">
                          <a:latin typeface="Cambria Math" panose="02040503050406030204" pitchFamily="18" charset="0"/>
                        </a:rPr>
                        <m:t>=</m:t>
                      </m:r>
                      <m:f>
                        <m:fPr>
                          <m:ctrlPr>
                            <a:rPr lang="es-CO" sz="1500" b="1" i="1">
                              <a:latin typeface="Cambria Math" panose="02040503050406030204" pitchFamily="18" charset="0"/>
                            </a:rPr>
                          </m:ctrlPr>
                        </m:fPr>
                        <m:num>
                          <m:r>
                            <a:rPr lang="es-CO" sz="1500" b="1" i="1">
                              <a:latin typeface="Cambria Math" panose="02040503050406030204" pitchFamily="18" charset="0"/>
                            </a:rPr>
                            <m:t>𝒕</m:t>
                          </m:r>
                        </m:num>
                        <m:den>
                          <m:d>
                            <m:dPr>
                              <m:begChr m:val="["/>
                              <m:endChr m:val="]"/>
                              <m:ctrlPr>
                                <a:rPr lang="es-CO" sz="1500" b="1" i="1">
                                  <a:latin typeface="Cambria Math" panose="02040503050406030204" pitchFamily="18" charset="0"/>
                                </a:rPr>
                              </m:ctrlPr>
                            </m:dPr>
                            <m:e>
                              <m:f>
                                <m:fPr>
                                  <m:ctrlPr>
                                    <a:rPr lang="es-CO" sz="1500" b="1" i="1">
                                      <a:latin typeface="Cambria Math" panose="02040503050406030204" pitchFamily="18" charset="0"/>
                                    </a:rPr>
                                  </m:ctrlPr>
                                </m:fPr>
                                <m:num>
                                  <m:r>
                                    <a:rPr lang="es-CO" sz="1500" b="1" i="1">
                                      <a:latin typeface="Cambria Math" panose="02040503050406030204" pitchFamily="18" charset="0"/>
                                    </a:rPr>
                                    <m:t>𝑨</m:t>
                                  </m:r>
                                </m:num>
                                <m:den>
                                  <m:sSup>
                                    <m:sSupPr>
                                      <m:ctrlPr>
                                        <a:rPr lang="es-CO" sz="1500" b="1" i="1">
                                          <a:solidFill>
                                            <a:schemeClr val="tx1"/>
                                          </a:solidFill>
                                          <a:effectLst/>
                                          <a:latin typeface="Cambria Math" panose="02040503050406030204" pitchFamily="18" charset="0"/>
                                        </a:rPr>
                                      </m:ctrlPr>
                                    </m:sSupPr>
                                    <m:e>
                                      <m:d>
                                        <m:dPr>
                                          <m:begChr m:val="["/>
                                          <m:endChr m:val="]"/>
                                          <m:ctrlPr>
                                            <a:rPr lang="es-CO" sz="1500" b="1" i="1">
                                              <a:solidFill>
                                                <a:schemeClr val="tx1"/>
                                              </a:solidFill>
                                              <a:effectLst/>
                                              <a:latin typeface="Cambria Math" panose="02040503050406030204" pitchFamily="18" charset="0"/>
                                            </a:rPr>
                                          </m:ctrlPr>
                                        </m:dPr>
                                        <m:e>
                                          <m:f>
                                            <m:fPr>
                                              <m:ctrlPr>
                                                <a:rPr lang="es-CO" sz="1500" b="1" i="1">
                                                  <a:solidFill>
                                                    <a:schemeClr val="tx1"/>
                                                  </a:solidFill>
                                                  <a:effectLst/>
                                                  <a:latin typeface="Cambria Math" panose="02040503050406030204" pitchFamily="18" charset="0"/>
                                                </a:rPr>
                                              </m:ctrlPr>
                                            </m:fPr>
                                            <m:num>
                                              <m:d>
                                                <m:dPr>
                                                  <m:ctrlPr>
                                                    <a:rPr lang="es-CO" sz="1500" b="1" i="1">
                                                      <a:solidFill>
                                                        <a:schemeClr val="tx1"/>
                                                      </a:solidFill>
                                                      <a:effectLst/>
                                                      <a:latin typeface="Cambria Math" panose="02040503050406030204" pitchFamily="18" charset="0"/>
                                                    </a:rPr>
                                                  </m:ctrlPr>
                                                </m:dPr>
                                                <m:e>
                                                  <m:f>
                                                    <m:fPr>
                                                      <m:ctrlPr>
                                                        <a:rPr lang="es-CO" sz="1500" b="1" i="1">
                                                          <a:solidFill>
                                                            <a:schemeClr val="tx1"/>
                                                          </a:solidFill>
                                                          <a:effectLst/>
                                                          <a:latin typeface="Cambria Math" panose="02040503050406030204" pitchFamily="18" charset="0"/>
                                                        </a:rPr>
                                                      </m:ctrlPr>
                                                    </m:fPr>
                                                    <m:num>
                                                      <m:sSub>
                                                        <m:sSubPr>
                                                          <m:ctrlPr>
                                                            <a:rPr lang="es-CO" sz="1500" b="1" i="1">
                                                              <a:solidFill>
                                                                <a:schemeClr val="tx1"/>
                                                              </a:solidFill>
                                                              <a:effectLst/>
                                                              <a:latin typeface="Cambria Math" panose="02040503050406030204" pitchFamily="18" charset="0"/>
                                                            </a:rPr>
                                                          </m:ctrlPr>
                                                        </m:sSubPr>
                                                        <m:e>
                                                          <m:r>
                                                            <a:rPr lang="es-CO" sz="1500" b="1" i="1">
                                                              <a:solidFill>
                                                                <a:schemeClr val="tx1"/>
                                                              </a:solidFill>
                                                              <a:effectLst/>
                                                              <a:latin typeface="Cambria Math" panose="02040503050406030204" pitchFamily="18" charset="0"/>
                                                            </a:rPr>
                                                            <m:t>𝑰</m:t>
                                                          </m:r>
                                                        </m:e>
                                                        <m:sub>
                                                          <m:r>
                                                            <a:rPr lang="es-CO" sz="1500" b="1" i="1">
                                                              <a:solidFill>
                                                                <a:schemeClr val="tx1"/>
                                                              </a:solidFill>
                                                              <a:effectLst/>
                                                              <a:latin typeface="Cambria Math" panose="02040503050406030204" pitchFamily="18" charset="0"/>
                                                            </a:rPr>
                                                            <m:t>𝑪𝑪</m:t>
                                                          </m:r>
                                                          <m:r>
                                                            <a:rPr lang="es-CO" sz="1500" b="1" i="1" smtClean="0">
                                                              <a:solidFill>
                                                                <a:schemeClr val="tx1"/>
                                                              </a:solidFill>
                                                              <a:effectLst/>
                                                              <a:latin typeface="Cambria Math" panose="02040503050406030204" pitchFamily="18" charset="0"/>
                                                            </a:rPr>
                                                            <m:t> </m:t>
                                                          </m:r>
                                                          <m:r>
                                                            <a:rPr lang="es-CO" sz="1500" b="1" i="1" smtClean="0">
                                                              <a:solidFill>
                                                                <a:schemeClr val="tx1"/>
                                                              </a:solidFill>
                                                              <a:effectLst/>
                                                              <a:latin typeface="Cambria Math" panose="02040503050406030204" pitchFamily="18" charset="0"/>
                                                            </a:rPr>
                                                            <m:t>𝟑</m:t>
                                                          </m:r>
                                                          <m:r>
                                                            <m:rPr>
                                                              <m:sty m:val="p"/>
                                                            </m:rPr>
                                                            <a:rPr lang="el-GR" sz="1500" b="1" i="1" smtClean="0">
                                                              <a:solidFill>
                                                                <a:schemeClr val="tx1"/>
                                                              </a:solidFill>
                                                              <a:effectLst/>
                                                              <a:latin typeface="Cambria Math" panose="02040503050406030204" pitchFamily="18" charset="0"/>
                                                            </a:rPr>
                                                            <m:t>Φ</m:t>
                                                          </m:r>
                                                        </m:sub>
                                                      </m:sSub>
                                                    </m:num>
                                                    <m:den>
                                                      <m:r>
                                                        <a:rPr lang="es-CO" sz="1500" b="1" i="1">
                                                          <a:solidFill>
                                                            <a:schemeClr val="tx1"/>
                                                          </a:solidFill>
                                                          <a:effectLst/>
                                                          <a:latin typeface="Cambria Math" panose="02040503050406030204" pitchFamily="18" charset="0"/>
                                                        </a:rPr>
                                                        <m:t>𝑹𝑻𝑪</m:t>
                                                      </m:r>
                                                    </m:den>
                                                  </m:f>
                                                </m:e>
                                              </m:d>
                                            </m:num>
                                            <m:den>
                                              <m:r>
                                                <a:rPr lang="es-CO" sz="1500" b="1" i="1">
                                                  <a:solidFill>
                                                    <a:schemeClr val="tx1"/>
                                                  </a:solidFill>
                                                  <a:effectLst/>
                                                  <a:latin typeface="Cambria Math" panose="02040503050406030204" pitchFamily="18" charset="0"/>
                                                </a:rPr>
                                                <m:t>𝑻𝑨𝑷</m:t>
                                              </m:r>
                                            </m:den>
                                          </m:f>
                                        </m:e>
                                      </m:d>
                                    </m:e>
                                    <m:sup>
                                      <m:r>
                                        <a:rPr lang="el-GR" sz="1500" b="1" i="1">
                                          <a:solidFill>
                                            <a:schemeClr val="tx1"/>
                                          </a:solidFill>
                                          <a:effectLst/>
                                          <a:latin typeface="Cambria Math" panose="02040503050406030204" pitchFamily="18" charset="0"/>
                                        </a:rPr>
                                        <m:t>𝜬</m:t>
                                      </m:r>
                                    </m:sup>
                                  </m:sSup>
                                  <m:r>
                                    <a:rPr lang="es-CO" sz="1500" b="1" i="1">
                                      <a:solidFill>
                                        <a:schemeClr val="tx1"/>
                                      </a:solidFill>
                                      <a:effectLst/>
                                      <a:latin typeface="Cambria Math" panose="02040503050406030204" pitchFamily="18" charset="0"/>
                                    </a:rPr>
                                    <m:t>−</m:t>
                                  </m:r>
                                  <m:r>
                                    <a:rPr lang="es-CO" sz="1500" b="1" i="1">
                                      <a:solidFill>
                                        <a:schemeClr val="tx1"/>
                                      </a:solidFill>
                                      <a:effectLst/>
                                      <a:latin typeface="Cambria Math" panose="02040503050406030204" pitchFamily="18" charset="0"/>
                                    </a:rPr>
                                    <m:t>𝟏</m:t>
                                  </m:r>
                                </m:den>
                              </m:f>
                            </m:e>
                          </m:d>
                          <m:r>
                            <a:rPr lang="es-CO" sz="1500" b="1" i="1">
                              <a:latin typeface="Cambria Math" panose="02040503050406030204" pitchFamily="18" charset="0"/>
                            </a:rPr>
                            <m:t>+</m:t>
                          </m:r>
                          <m:r>
                            <a:rPr lang="es-CO" sz="1500" b="1" i="1">
                              <a:latin typeface="Cambria Math" panose="02040503050406030204" pitchFamily="18" charset="0"/>
                            </a:rPr>
                            <m:t>𝑩</m:t>
                          </m:r>
                        </m:den>
                      </m:f>
                      <m:r>
                        <a:rPr lang="es-CO" sz="1500" b="1" i="1">
                          <a:latin typeface="Cambria Math" panose="02040503050406030204" pitchFamily="18" charset="0"/>
                        </a:rPr>
                        <m:t> </m:t>
                      </m:r>
                    </m:oMath>
                  </m:oMathPara>
                </a14:m>
                <a:endParaRPr lang="es-CO" sz="1500" b="1" dirty="0"/>
              </a:p>
            </p:txBody>
          </p:sp>
        </mc:Choice>
        <mc:Fallback xmlns="">
          <p:sp>
            <p:nvSpPr>
              <p:cNvPr id="5" name="CuadroTexto 4"/>
              <p:cNvSpPr txBox="1">
                <a:spLocks noRot="1" noChangeAspect="1" noMove="1" noResize="1" noEditPoints="1" noAdjustHandles="1" noChangeArrowheads="1" noChangeShapeType="1" noTextEdit="1"/>
              </p:cNvSpPr>
              <p:nvPr/>
            </p:nvSpPr>
            <p:spPr>
              <a:xfrm>
                <a:off x="1452156" y="4216384"/>
                <a:ext cx="2880320" cy="1224136"/>
              </a:xfrm>
              <a:prstGeom prst="rect">
                <a:avLst/>
              </a:prstGeom>
              <a:blipFill>
                <a:blip r:embed="rId2"/>
                <a:stretch>
                  <a:fillRect/>
                </a:stretch>
              </a:blipFill>
            </p:spPr>
            <p:txBody>
              <a:bodyPr/>
              <a:lstStyle/>
              <a:p>
                <a:r>
                  <a:rPr lang="es-CO">
                    <a:noFill/>
                  </a:rPr>
                  <a:t> </a:t>
                </a:r>
              </a:p>
            </p:txBody>
          </p:sp>
        </mc:Fallback>
      </mc:AlternateContent>
      <p:sp>
        <p:nvSpPr>
          <p:cNvPr id="6" name="CuadroTexto 5"/>
          <p:cNvSpPr txBox="1"/>
          <p:nvPr/>
        </p:nvSpPr>
        <p:spPr>
          <a:xfrm>
            <a:off x="5710537" y="4115218"/>
            <a:ext cx="1718983" cy="732693"/>
          </a:xfrm>
          <a:prstGeom prst="rect">
            <a:avLst/>
          </a:prstGeom>
          <a:noFill/>
        </p:spPr>
        <p:style>
          <a:lnRef idx="0">
            <a:scrgbClr r="0" g="0" b="0"/>
          </a:lnRef>
          <a:fillRef idx="0">
            <a:scrgbClr r="0" g="0" b="0"/>
          </a:fillRef>
          <a:effectRef idx="0">
            <a:scrgbClr r="0" g="0" b="0"/>
          </a:effectRef>
          <a:fontRef idx="minor">
            <a:schemeClr val="tx1"/>
          </a:fontRef>
        </p:style>
        <p:txBody>
          <a:bodyPr wrap="none" lIns="0" tIns="0" rIns="0" bIns="0"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s-CO" sz="1200" b="1" dirty="0"/>
          </a:p>
        </p:txBody>
      </p:sp>
      <mc:AlternateContent xmlns:mc="http://schemas.openxmlformats.org/markup-compatibility/2006" xmlns:a14="http://schemas.microsoft.com/office/drawing/2010/main">
        <mc:Choice Requires="a14">
          <p:sp>
            <p:nvSpPr>
              <p:cNvPr id="12" name="CuadroTexto 5"/>
              <p:cNvSpPr txBox="1"/>
              <p:nvPr/>
            </p:nvSpPr>
            <p:spPr>
              <a:xfrm>
                <a:off x="5891540" y="4387745"/>
                <a:ext cx="2304256" cy="881413"/>
              </a:xfrm>
              <a:prstGeom prst="rect">
                <a:avLst/>
              </a:prstGeom>
              <a:noFill/>
            </p:spPr>
            <p:style>
              <a:lnRef idx="0">
                <a:scrgbClr r="0" g="0" b="0"/>
              </a:lnRef>
              <a:fillRef idx="0">
                <a:scrgbClr r="0" g="0" b="0"/>
              </a:fillRef>
              <a:effectRef idx="0">
                <a:scrgbClr r="0" g="0" b="0"/>
              </a:effectRef>
              <a:fontRef idx="minor">
                <a:schemeClr val="tx1"/>
              </a:fontRef>
            </p:style>
            <p:txBody>
              <a:bodyPr wrap="none" lIns="0" tIns="0" rIns="0" bIns="0"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14:m>
                  <m:oMathPara xmlns:m="http://schemas.openxmlformats.org/officeDocument/2006/math">
                    <m:oMathParaPr>
                      <m:jc m:val="center"/>
                    </m:oMathParaPr>
                    <m:oMath xmlns:m="http://schemas.openxmlformats.org/officeDocument/2006/math">
                      <m:r>
                        <a:rPr lang="es-CO" sz="1500" b="1" i="1" smtClean="0">
                          <a:latin typeface="Cambria Math" panose="02040503050406030204" pitchFamily="18" charset="0"/>
                        </a:rPr>
                        <m:t>𝒌</m:t>
                      </m:r>
                      <m:r>
                        <a:rPr lang="es-CO" sz="1500" b="1" i="1" smtClean="0">
                          <a:latin typeface="Cambria Math" panose="02040503050406030204" pitchFamily="18" charset="0"/>
                        </a:rPr>
                        <m:t>= </m:t>
                      </m:r>
                      <m:f>
                        <m:fPr>
                          <m:ctrlPr>
                            <a:rPr lang="es-CO" sz="1500" b="1" i="1">
                              <a:latin typeface="Cambria Math" panose="02040503050406030204" pitchFamily="18" charset="0"/>
                            </a:rPr>
                          </m:ctrlPr>
                        </m:fPr>
                        <m:num>
                          <m:d>
                            <m:dPr>
                              <m:begChr m:val="["/>
                              <m:endChr m:val="]"/>
                              <m:ctrlPr>
                                <a:rPr lang="es-CO" sz="1500" b="1" i="1">
                                  <a:solidFill>
                                    <a:schemeClr val="tx1"/>
                                  </a:solidFill>
                                  <a:effectLst/>
                                  <a:latin typeface="Cambria Math" panose="02040503050406030204" pitchFamily="18" charset="0"/>
                                </a:rPr>
                              </m:ctrlPr>
                            </m:dPr>
                            <m:e>
                              <m:r>
                                <a:rPr lang="es-CO" sz="1500" b="1" i="1">
                                  <a:solidFill>
                                    <a:schemeClr val="tx1"/>
                                  </a:solidFill>
                                  <a:effectLst/>
                                  <a:latin typeface="Cambria Math" panose="02040503050406030204" pitchFamily="18" charset="0"/>
                                </a:rPr>
                                <m:t> </m:t>
                              </m:r>
                              <m:sSup>
                                <m:sSupPr>
                                  <m:ctrlPr>
                                    <a:rPr lang="es-CO" sz="1500" b="1" i="1">
                                      <a:solidFill>
                                        <a:schemeClr val="tx1"/>
                                      </a:solidFill>
                                      <a:effectLst/>
                                      <a:latin typeface="Cambria Math" panose="02040503050406030204" pitchFamily="18" charset="0"/>
                                    </a:rPr>
                                  </m:ctrlPr>
                                </m:sSupPr>
                                <m:e>
                                  <m:d>
                                    <m:dPr>
                                      <m:begChr m:val="["/>
                                      <m:endChr m:val="]"/>
                                      <m:ctrlPr>
                                        <a:rPr lang="es-CO" sz="1500" b="1" i="1">
                                          <a:solidFill>
                                            <a:schemeClr val="tx1"/>
                                          </a:solidFill>
                                          <a:effectLst/>
                                          <a:latin typeface="Cambria Math" panose="02040503050406030204" pitchFamily="18" charset="0"/>
                                        </a:rPr>
                                      </m:ctrlPr>
                                    </m:dPr>
                                    <m:e>
                                      <m:f>
                                        <m:fPr>
                                          <m:ctrlPr>
                                            <a:rPr lang="es-CO" sz="1500" b="1" i="1">
                                              <a:solidFill>
                                                <a:schemeClr val="tx1"/>
                                              </a:solidFill>
                                              <a:effectLst/>
                                              <a:latin typeface="Cambria Math" panose="02040503050406030204" pitchFamily="18" charset="0"/>
                                            </a:rPr>
                                          </m:ctrlPr>
                                        </m:fPr>
                                        <m:num>
                                          <m:d>
                                            <m:dPr>
                                              <m:ctrlPr>
                                                <a:rPr lang="es-CO" sz="1500" b="1" i="1">
                                                  <a:solidFill>
                                                    <a:schemeClr val="tx1"/>
                                                  </a:solidFill>
                                                  <a:effectLst/>
                                                  <a:latin typeface="Cambria Math" panose="02040503050406030204" pitchFamily="18" charset="0"/>
                                                </a:rPr>
                                              </m:ctrlPr>
                                            </m:dPr>
                                            <m:e>
                                              <m:f>
                                                <m:fPr>
                                                  <m:ctrlPr>
                                                    <a:rPr lang="es-CO" sz="1500" b="1" i="1">
                                                      <a:solidFill>
                                                        <a:schemeClr val="tx1"/>
                                                      </a:solidFill>
                                                      <a:effectLst/>
                                                      <a:latin typeface="Cambria Math" panose="02040503050406030204" pitchFamily="18" charset="0"/>
                                                    </a:rPr>
                                                  </m:ctrlPr>
                                                </m:fPr>
                                                <m:num>
                                                  <m:sSub>
                                                    <m:sSubPr>
                                                      <m:ctrlPr>
                                                        <a:rPr lang="es-CO" sz="1500" b="1" i="1">
                                                          <a:solidFill>
                                                            <a:schemeClr val="tx1"/>
                                                          </a:solidFill>
                                                          <a:effectLst/>
                                                          <a:latin typeface="Cambria Math" panose="02040503050406030204" pitchFamily="18" charset="0"/>
                                                        </a:rPr>
                                                      </m:ctrlPr>
                                                    </m:sSubPr>
                                                    <m:e>
                                                      <m:r>
                                                        <a:rPr lang="es-CO" sz="1500" b="1" i="1">
                                                          <a:solidFill>
                                                            <a:schemeClr val="tx1"/>
                                                          </a:solidFill>
                                                          <a:effectLst/>
                                                          <a:latin typeface="Cambria Math" panose="02040503050406030204" pitchFamily="18" charset="0"/>
                                                        </a:rPr>
                                                        <m:t>𝑰</m:t>
                                                      </m:r>
                                                    </m:e>
                                                    <m:sub>
                                                      <m:r>
                                                        <a:rPr lang="es-CO" sz="1500" b="1" i="1">
                                                          <a:solidFill>
                                                            <a:schemeClr val="tx1"/>
                                                          </a:solidFill>
                                                          <a:effectLst/>
                                                          <a:latin typeface="Cambria Math" panose="02040503050406030204" pitchFamily="18" charset="0"/>
                                                        </a:rPr>
                                                        <m:t>𝑪𝑪</m:t>
                                                      </m:r>
                                                      <m:r>
                                                        <a:rPr lang="es-CO" sz="1500" b="1" i="1" smtClean="0">
                                                          <a:solidFill>
                                                            <a:schemeClr val="tx1"/>
                                                          </a:solidFill>
                                                          <a:effectLst/>
                                                          <a:latin typeface="Cambria Math" panose="02040503050406030204" pitchFamily="18" charset="0"/>
                                                        </a:rPr>
                                                        <m:t> </m:t>
                                                      </m:r>
                                                      <m:r>
                                                        <a:rPr lang="es-CO" sz="1500" b="1" i="1" smtClean="0">
                                                          <a:solidFill>
                                                            <a:schemeClr val="tx1"/>
                                                          </a:solidFill>
                                                          <a:effectLst/>
                                                          <a:latin typeface="Cambria Math" panose="02040503050406030204" pitchFamily="18" charset="0"/>
                                                        </a:rPr>
                                                        <m:t>𝟏</m:t>
                                                      </m:r>
                                                      <m:r>
                                                        <m:rPr>
                                                          <m:sty m:val="p"/>
                                                        </m:rPr>
                                                        <a:rPr lang="el-GR" sz="1500" b="1" i="1" smtClean="0">
                                                          <a:solidFill>
                                                            <a:schemeClr val="tx1"/>
                                                          </a:solidFill>
                                                          <a:effectLst/>
                                                          <a:latin typeface="Cambria Math" panose="02040503050406030204" pitchFamily="18" charset="0"/>
                                                        </a:rPr>
                                                        <m:t>Φ</m:t>
                                                      </m:r>
                                                    </m:sub>
                                                  </m:sSub>
                                                </m:num>
                                                <m:den>
                                                  <m:r>
                                                    <a:rPr lang="es-CO" sz="1500" b="1" i="1">
                                                      <a:solidFill>
                                                        <a:schemeClr val="tx1"/>
                                                      </a:solidFill>
                                                      <a:effectLst/>
                                                      <a:latin typeface="Cambria Math" panose="02040503050406030204" pitchFamily="18" charset="0"/>
                                                    </a:rPr>
                                                    <m:t>𝑹𝑻𝑪</m:t>
                                                  </m:r>
                                                </m:den>
                                              </m:f>
                                            </m:e>
                                          </m:d>
                                        </m:num>
                                        <m:den>
                                          <m:r>
                                            <a:rPr lang="es-CO" sz="1500" b="1" i="1">
                                              <a:solidFill>
                                                <a:schemeClr val="tx1"/>
                                              </a:solidFill>
                                              <a:effectLst/>
                                              <a:latin typeface="Cambria Math" panose="02040503050406030204" pitchFamily="18" charset="0"/>
                                            </a:rPr>
                                            <m:t>𝑻𝑨𝑷</m:t>
                                          </m:r>
                                        </m:den>
                                      </m:f>
                                    </m:e>
                                  </m:d>
                                </m:e>
                                <m:sup>
                                  <m:r>
                                    <a:rPr lang="es-CO" sz="1500" b="1" i="1">
                                      <a:solidFill>
                                        <a:schemeClr val="tx1"/>
                                      </a:solidFill>
                                      <a:effectLst/>
                                      <a:latin typeface="Cambria Math" panose="02040503050406030204" pitchFamily="18" charset="0"/>
                                    </a:rPr>
                                    <m:t>𝜶</m:t>
                                  </m:r>
                                </m:sup>
                              </m:sSup>
                              <m:r>
                                <a:rPr lang="es-CO" sz="1500" b="1" i="1">
                                  <a:solidFill>
                                    <a:schemeClr val="tx1"/>
                                  </a:solidFill>
                                  <a:effectLst/>
                                  <a:latin typeface="Cambria Math" panose="02040503050406030204" pitchFamily="18" charset="0"/>
                                </a:rPr>
                                <m:t>−</m:t>
                              </m:r>
                              <m:r>
                                <a:rPr lang="es-CO" sz="1500" b="1" i="1">
                                  <a:solidFill>
                                    <a:schemeClr val="tx1"/>
                                  </a:solidFill>
                                  <a:effectLst/>
                                  <a:latin typeface="Cambria Math" panose="02040503050406030204" pitchFamily="18" charset="0"/>
                                </a:rPr>
                                <m:t>𝟏</m:t>
                              </m:r>
                              <m:r>
                                <a:rPr lang="es-CO" sz="1500" b="1" i="1">
                                  <a:solidFill>
                                    <a:schemeClr val="tx1"/>
                                  </a:solidFill>
                                  <a:effectLst/>
                                  <a:latin typeface="Cambria Math" panose="02040503050406030204" pitchFamily="18" charset="0"/>
                                </a:rPr>
                                <m:t> </m:t>
                              </m:r>
                            </m:e>
                          </m:d>
                          <m:r>
                            <a:rPr lang="es-CO" sz="1500" b="1" i="1">
                              <a:latin typeface="Cambria Math" panose="02040503050406030204" pitchFamily="18" charset="0"/>
                            </a:rPr>
                            <m:t>𝒙</m:t>
                          </m:r>
                          <m:r>
                            <a:rPr lang="es-CO" sz="1500" b="1" i="1">
                              <a:latin typeface="Cambria Math" panose="02040503050406030204" pitchFamily="18" charset="0"/>
                            </a:rPr>
                            <m:t> </m:t>
                          </m:r>
                          <m:r>
                            <a:rPr lang="es-CO" sz="1500" b="1" i="1">
                              <a:latin typeface="Cambria Math" panose="02040503050406030204" pitchFamily="18" charset="0"/>
                            </a:rPr>
                            <m:t>𝒕</m:t>
                          </m:r>
                        </m:num>
                        <m:den>
                          <m:r>
                            <a:rPr lang="es-CO" sz="1500" b="1" i="1">
                              <a:latin typeface="Cambria Math" panose="02040503050406030204" pitchFamily="18" charset="0"/>
                              <a:ea typeface="Cambria Math" panose="02040503050406030204" pitchFamily="18" charset="0"/>
                            </a:rPr>
                            <m:t>𝜷</m:t>
                          </m:r>
                        </m:den>
                      </m:f>
                    </m:oMath>
                  </m:oMathPara>
                </a14:m>
                <a:endParaRPr lang="es-CO" sz="1500" b="1" dirty="0"/>
              </a:p>
            </p:txBody>
          </p:sp>
        </mc:Choice>
        <mc:Fallback xmlns="">
          <p:sp>
            <p:nvSpPr>
              <p:cNvPr id="12" name="CuadroTexto 5"/>
              <p:cNvSpPr txBox="1">
                <a:spLocks noRot="1" noChangeAspect="1" noMove="1" noResize="1" noEditPoints="1" noAdjustHandles="1" noChangeArrowheads="1" noChangeShapeType="1" noTextEdit="1"/>
              </p:cNvSpPr>
              <p:nvPr/>
            </p:nvSpPr>
            <p:spPr>
              <a:xfrm>
                <a:off x="5891540" y="4387745"/>
                <a:ext cx="2304256" cy="881413"/>
              </a:xfrm>
              <a:prstGeom prst="rect">
                <a:avLst/>
              </a:prstGeom>
              <a:blipFill>
                <a:blip r:embed="rId3"/>
                <a:stretch>
                  <a:fillRect/>
                </a:stretch>
              </a:blipFill>
            </p:spPr>
            <p:txBody>
              <a:bodyPr/>
              <a:lstStyle/>
              <a:p>
                <a:r>
                  <a:rPr lang="es-CO">
                    <a:noFill/>
                  </a:rPr>
                  <a:t> </a:t>
                </a:r>
              </a:p>
            </p:txBody>
          </p:sp>
        </mc:Fallback>
      </mc:AlternateContent>
      <p:graphicFrame>
        <p:nvGraphicFramePr>
          <p:cNvPr id="13" name="Tabla 12"/>
          <p:cNvGraphicFramePr>
            <a:graphicFrameLocks noGrp="1"/>
          </p:cNvGraphicFramePr>
          <p:nvPr>
            <p:extLst>
              <p:ext uri="{D42A27DB-BD31-4B8C-83A1-F6EECF244321}">
                <p14:modId xmlns:p14="http://schemas.microsoft.com/office/powerpoint/2010/main" val="1708500733"/>
              </p:ext>
            </p:extLst>
          </p:nvPr>
        </p:nvGraphicFramePr>
        <p:xfrm>
          <a:off x="1076216" y="2949358"/>
          <a:ext cx="3632200" cy="1165860"/>
        </p:xfrm>
        <a:graphic>
          <a:graphicData uri="http://schemas.openxmlformats.org/drawingml/2006/table">
            <a:tbl>
              <a:tblPr>
                <a:tableStyleId>{5C22544A-7EE6-4342-B048-85BDC9FD1C3A}</a:tableStyleId>
              </a:tblPr>
              <a:tblGrid>
                <a:gridCol w="1270000">
                  <a:extLst>
                    <a:ext uri="{9D8B030D-6E8A-4147-A177-3AD203B41FA5}">
                      <a16:colId xmlns:a16="http://schemas.microsoft.com/office/drawing/2014/main" val="2604419854"/>
                    </a:ext>
                  </a:extLst>
                </a:gridCol>
                <a:gridCol w="787400">
                  <a:extLst>
                    <a:ext uri="{9D8B030D-6E8A-4147-A177-3AD203B41FA5}">
                      <a16:colId xmlns:a16="http://schemas.microsoft.com/office/drawing/2014/main" val="569575916"/>
                    </a:ext>
                  </a:extLst>
                </a:gridCol>
                <a:gridCol w="787400">
                  <a:extLst>
                    <a:ext uri="{9D8B030D-6E8A-4147-A177-3AD203B41FA5}">
                      <a16:colId xmlns:a16="http://schemas.microsoft.com/office/drawing/2014/main" val="2370735340"/>
                    </a:ext>
                  </a:extLst>
                </a:gridCol>
                <a:gridCol w="787400">
                  <a:extLst>
                    <a:ext uri="{9D8B030D-6E8A-4147-A177-3AD203B41FA5}">
                      <a16:colId xmlns:a16="http://schemas.microsoft.com/office/drawing/2014/main" val="333022835"/>
                    </a:ext>
                  </a:extLst>
                </a:gridCol>
              </a:tblGrid>
              <a:tr h="198120">
                <a:tc gridSpan="4">
                  <a:txBody>
                    <a:bodyPr/>
                    <a:lstStyle/>
                    <a:p>
                      <a:pPr algn="ctr" fontAlgn="ctr"/>
                      <a:r>
                        <a:rPr lang="es-CO" sz="1200" u="none" strike="noStrike" dirty="0">
                          <a:effectLst/>
                        </a:rPr>
                        <a:t>Constantes k IEEE</a:t>
                      </a:r>
                      <a:endParaRPr lang="es-CO" sz="1200" b="1" i="0" u="none" strike="noStrike" dirty="0">
                        <a:effectLst/>
                        <a:latin typeface="Arial" panose="020B0604020202020204" pitchFamily="34" charset="0"/>
                      </a:endParaRPr>
                    </a:p>
                  </a:txBody>
                  <a:tcPr marL="7620" marR="7620" marT="7620" marB="0" anchor="ct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459872521"/>
                  </a:ext>
                </a:extLst>
              </a:tr>
              <a:tr h="198120">
                <a:tc>
                  <a:txBody>
                    <a:bodyPr/>
                    <a:lstStyle/>
                    <a:p>
                      <a:pPr algn="ctr" fontAlgn="ctr"/>
                      <a:r>
                        <a:rPr lang="es-CO" sz="1200" u="none" strike="noStrike" dirty="0">
                          <a:effectLst/>
                        </a:rPr>
                        <a:t>Tipo de Curva</a:t>
                      </a:r>
                      <a:endParaRPr lang="es-CO" sz="1200" b="1" i="0" u="none" strike="noStrike" dirty="0">
                        <a:effectLst/>
                        <a:latin typeface="Arial" panose="020B0604020202020204" pitchFamily="34" charset="0"/>
                      </a:endParaRPr>
                    </a:p>
                  </a:txBody>
                  <a:tcPr marL="7620" marR="7620" marT="7620" marB="0" anchor="ctr"/>
                </a:tc>
                <a:tc>
                  <a:txBody>
                    <a:bodyPr/>
                    <a:lstStyle/>
                    <a:p>
                      <a:pPr algn="ctr" fontAlgn="ctr"/>
                      <a:r>
                        <a:rPr lang="es-CO" sz="1200" u="none" strike="noStrike">
                          <a:effectLst/>
                        </a:rPr>
                        <a:t>A</a:t>
                      </a:r>
                      <a:endParaRPr lang="es-CO" sz="1200" b="1" i="0" u="none" strike="noStrike">
                        <a:effectLst/>
                        <a:latin typeface="Arial" panose="020B0604020202020204" pitchFamily="34" charset="0"/>
                      </a:endParaRPr>
                    </a:p>
                  </a:txBody>
                  <a:tcPr marL="7620" marR="7620" marT="7620" marB="0" anchor="ctr"/>
                </a:tc>
                <a:tc>
                  <a:txBody>
                    <a:bodyPr/>
                    <a:lstStyle/>
                    <a:p>
                      <a:pPr algn="ctr" fontAlgn="ctr"/>
                      <a:r>
                        <a:rPr lang="es-CO" sz="1200" u="none" strike="noStrike">
                          <a:effectLst/>
                        </a:rPr>
                        <a:t>B</a:t>
                      </a:r>
                      <a:endParaRPr lang="es-CO" sz="1200" b="1" i="0" u="none" strike="noStrike">
                        <a:effectLst/>
                        <a:latin typeface="Arial" panose="020B0604020202020204" pitchFamily="34" charset="0"/>
                      </a:endParaRPr>
                    </a:p>
                  </a:txBody>
                  <a:tcPr marL="7620" marR="7620" marT="7620" marB="0" anchor="ctr"/>
                </a:tc>
                <a:tc>
                  <a:txBody>
                    <a:bodyPr/>
                    <a:lstStyle/>
                    <a:p>
                      <a:pPr algn="ctr" fontAlgn="ctr"/>
                      <a:r>
                        <a:rPr lang="el-GR" sz="1200" u="none" strike="noStrike">
                          <a:effectLst/>
                        </a:rPr>
                        <a:t>Ρ</a:t>
                      </a:r>
                      <a:endParaRPr lang="el-GR" sz="1200" b="1" i="0" u="none" strike="noStrike">
                        <a:effectLst/>
                        <a:latin typeface="Arial" panose="020B0604020202020204" pitchFamily="34" charset="0"/>
                      </a:endParaRPr>
                    </a:p>
                  </a:txBody>
                  <a:tcPr marL="7620" marR="7620" marT="7620" marB="0" anchor="ctr"/>
                </a:tc>
                <a:extLst>
                  <a:ext uri="{0D108BD9-81ED-4DB2-BD59-A6C34878D82A}">
                    <a16:rowId xmlns:a16="http://schemas.microsoft.com/office/drawing/2014/main" val="3035120085"/>
                  </a:ext>
                </a:extLst>
              </a:tr>
              <a:tr h="198120">
                <a:tc>
                  <a:txBody>
                    <a:bodyPr/>
                    <a:lstStyle/>
                    <a:p>
                      <a:pPr algn="l" fontAlgn="ctr"/>
                      <a:r>
                        <a:rPr lang="es-CO" sz="1200" u="none" strike="noStrike" dirty="0">
                          <a:effectLst/>
                        </a:rPr>
                        <a:t>Inversa</a:t>
                      </a:r>
                      <a:endParaRPr lang="es-CO" sz="1200" b="1" i="0" u="none" strike="noStrike" dirty="0">
                        <a:effectLst/>
                        <a:latin typeface="Arial" panose="020B0604020202020204" pitchFamily="34" charset="0"/>
                      </a:endParaRPr>
                    </a:p>
                  </a:txBody>
                  <a:tcPr marL="7620" marR="7620" marT="7620" marB="0" anchor="ctr"/>
                </a:tc>
                <a:tc>
                  <a:txBody>
                    <a:bodyPr/>
                    <a:lstStyle/>
                    <a:p>
                      <a:pPr algn="ctr" fontAlgn="ctr"/>
                      <a:r>
                        <a:rPr lang="es-CO" sz="1200" u="none" strike="noStrike" dirty="0">
                          <a:effectLst/>
                        </a:rPr>
                        <a:t>0,0515</a:t>
                      </a:r>
                      <a:endParaRPr lang="es-CO" sz="1200" b="1" i="0" u="none" strike="noStrike" dirty="0">
                        <a:effectLst/>
                        <a:latin typeface="Arial" panose="020B0604020202020204" pitchFamily="34" charset="0"/>
                      </a:endParaRPr>
                    </a:p>
                  </a:txBody>
                  <a:tcPr marL="7620" marR="7620" marT="7620" marB="0" anchor="ctr"/>
                </a:tc>
                <a:tc>
                  <a:txBody>
                    <a:bodyPr/>
                    <a:lstStyle/>
                    <a:p>
                      <a:pPr algn="ctr" fontAlgn="ctr"/>
                      <a:r>
                        <a:rPr lang="es-CO" sz="1200" u="none" strike="noStrike">
                          <a:effectLst/>
                        </a:rPr>
                        <a:t>0,114</a:t>
                      </a:r>
                      <a:endParaRPr lang="es-CO" sz="1200" b="1" i="0" u="none" strike="noStrike">
                        <a:effectLst/>
                        <a:latin typeface="Arial" panose="020B0604020202020204" pitchFamily="34" charset="0"/>
                      </a:endParaRPr>
                    </a:p>
                  </a:txBody>
                  <a:tcPr marL="7620" marR="7620" marT="7620" marB="0" anchor="ctr"/>
                </a:tc>
                <a:tc>
                  <a:txBody>
                    <a:bodyPr/>
                    <a:lstStyle/>
                    <a:p>
                      <a:pPr algn="ctr" fontAlgn="ctr"/>
                      <a:r>
                        <a:rPr lang="es-CO" sz="1200" u="none" strike="noStrike">
                          <a:effectLst/>
                        </a:rPr>
                        <a:t>0,02</a:t>
                      </a:r>
                      <a:endParaRPr lang="es-CO" sz="1200" b="1" i="0" u="none" strike="noStrike">
                        <a:effectLst/>
                        <a:latin typeface="Arial" panose="020B0604020202020204" pitchFamily="34" charset="0"/>
                      </a:endParaRPr>
                    </a:p>
                  </a:txBody>
                  <a:tcPr marL="7620" marR="7620" marT="7620" marB="0" anchor="ctr"/>
                </a:tc>
                <a:extLst>
                  <a:ext uri="{0D108BD9-81ED-4DB2-BD59-A6C34878D82A}">
                    <a16:rowId xmlns:a16="http://schemas.microsoft.com/office/drawing/2014/main" val="924550868"/>
                  </a:ext>
                </a:extLst>
              </a:tr>
              <a:tr h="198120">
                <a:tc>
                  <a:txBody>
                    <a:bodyPr/>
                    <a:lstStyle/>
                    <a:p>
                      <a:pPr algn="l" fontAlgn="ctr"/>
                      <a:r>
                        <a:rPr lang="es-CO" sz="1200" u="none" strike="noStrike">
                          <a:effectLst/>
                        </a:rPr>
                        <a:t>Muy Inversa</a:t>
                      </a:r>
                      <a:endParaRPr lang="es-CO" sz="1200" b="1" i="0" u="none" strike="noStrike">
                        <a:effectLst/>
                        <a:latin typeface="Arial" panose="020B0604020202020204" pitchFamily="34" charset="0"/>
                      </a:endParaRPr>
                    </a:p>
                  </a:txBody>
                  <a:tcPr marL="7620" marR="7620" marT="7620" marB="0" anchor="ctr"/>
                </a:tc>
                <a:tc>
                  <a:txBody>
                    <a:bodyPr/>
                    <a:lstStyle/>
                    <a:p>
                      <a:pPr algn="ctr" fontAlgn="ctr"/>
                      <a:r>
                        <a:rPr lang="es-CO" sz="1200" u="none" strike="noStrike" dirty="0">
                          <a:effectLst/>
                        </a:rPr>
                        <a:t>19,61</a:t>
                      </a:r>
                      <a:endParaRPr lang="es-CO" sz="1200" b="1" i="0" u="none" strike="noStrike" dirty="0">
                        <a:effectLst/>
                        <a:latin typeface="Arial" panose="020B0604020202020204" pitchFamily="34" charset="0"/>
                      </a:endParaRPr>
                    </a:p>
                  </a:txBody>
                  <a:tcPr marL="7620" marR="7620" marT="7620" marB="0" anchor="ctr"/>
                </a:tc>
                <a:tc>
                  <a:txBody>
                    <a:bodyPr/>
                    <a:lstStyle/>
                    <a:p>
                      <a:pPr algn="ctr" fontAlgn="ctr"/>
                      <a:r>
                        <a:rPr lang="es-CO" sz="1200" u="none" strike="noStrike" dirty="0">
                          <a:effectLst/>
                        </a:rPr>
                        <a:t>0,491</a:t>
                      </a:r>
                      <a:endParaRPr lang="es-CO" sz="1200" b="1" i="0" u="none" strike="noStrike" dirty="0">
                        <a:effectLst/>
                        <a:latin typeface="Arial" panose="020B0604020202020204" pitchFamily="34" charset="0"/>
                      </a:endParaRPr>
                    </a:p>
                  </a:txBody>
                  <a:tcPr marL="7620" marR="7620" marT="7620" marB="0" anchor="ctr"/>
                </a:tc>
                <a:tc>
                  <a:txBody>
                    <a:bodyPr/>
                    <a:lstStyle/>
                    <a:p>
                      <a:pPr algn="ctr" fontAlgn="ctr"/>
                      <a:r>
                        <a:rPr lang="es-CO" sz="1200" u="none" strike="noStrike" dirty="0">
                          <a:effectLst/>
                        </a:rPr>
                        <a:t>2</a:t>
                      </a:r>
                      <a:endParaRPr lang="es-CO" sz="1200" b="1" i="0" u="none" strike="noStrike" dirty="0">
                        <a:effectLst/>
                        <a:latin typeface="Arial" panose="020B0604020202020204" pitchFamily="34" charset="0"/>
                      </a:endParaRPr>
                    </a:p>
                  </a:txBody>
                  <a:tcPr marL="7620" marR="7620" marT="7620" marB="0" anchor="ctr"/>
                </a:tc>
                <a:extLst>
                  <a:ext uri="{0D108BD9-81ED-4DB2-BD59-A6C34878D82A}">
                    <a16:rowId xmlns:a16="http://schemas.microsoft.com/office/drawing/2014/main" val="3112417876"/>
                  </a:ext>
                </a:extLst>
              </a:tr>
              <a:tr h="175260">
                <a:tc>
                  <a:txBody>
                    <a:bodyPr/>
                    <a:lstStyle/>
                    <a:p>
                      <a:pPr algn="l" fontAlgn="ctr"/>
                      <a:r>
                        <a:rPr lang="es-CO" sz="1200" u="none" strike="noStrike">
                          <a:effectLst/>
                        </a:rPr>
                        <a:t>Extremadamente Inversa</a:t>
                      </a:r>
                      <a:endParaRPr lang="es-CO" sz="1200" b="1" i="0" u="none" strike="noStrike">
                        <a:effectLst/>
                        <a:latin typeface="Arial" panose="020B0604020202020204" pitchFamily="34" charset="0"/>
                      </a:endParaRPr>
                    </a:p>
                  </a:txBody>
                  <a:tcPr marL="7620" marR="7620" marT="7620" marB="0" anchor="ctr"/>
                </a:tc>
                <a:tc>
                  <a:txBody>
                    <a:bodyPr/>
                    <a:lstStyle/>
                    <a:p>
                      <a:pPr algn="ctr" fontAlgn="ctr"/>
                      <a:r>
                        <a:rPr lang="es-CO" sz="1200" u="none" strike="noStrike">
                          <a:effectLst/>
                        </a:rPr>
                        <a:t>28,2</a:t>
                      </a:r>
                      <a:endParaRPr lang="es-CO" sz="1200" b="1" i="0" u="none" strike="noStrike">
                        <a:effectLst/>
                        <a:latin typeface="Arial" panose="020B0604020202020204" pitchFamily="34" charset="0"/>
                      </a:endParaRPr>
                    </a:p>
                  </a:txBody>
                  <a:tcPr marL="7620" marR="7620" marT="7620" marB="0" anchor="ctr"/>
                </a:tc>
                <a:tc>
                  <a:txBody>
                    <a:bodyPr/>
                    <a:lstStyle/>
                    <a:p>
                      <a:pPr algn="ctr" fontAlgn="ctr"/>
                      <a:r>
                        <a:rPr lang="es-CO" sz="1200" u="none" strike="noStrike">
                          <a:effectLst/>
                        </a:rPr>
                        <a:t>0,1217</a:t>
                      </a:r>
                      <a:endParaRPr lang="es-CO" sz="1200" b="1" i="0" u="none" strike="noStrike">
                        <a:effectLst/>
                        <a:latin typeface="Arial" panose="020B0604020202020204" pitchFamily="34" charset="0"/>
                      </a:endParaRPr>
                    </a:p>
                  </a:txBody>
                  <a:tcPr marL="7620" marR="7620" marT="7620" marB="0" anchor="ctr"/>
                </a:tc>
                <a:tc>
                  <a:txBody>
                    <a:bodyPr/>
                    <a:lstStyle/>
                    <a:p>
                      <a:pPr algn="ctr" fontAlgn="ctr"/>
                      <a:r>
                        <a:rPr lang="es-CO" sz="1200" u="none" strike="noStrike" dirty="0">
                          <a:effectLst/>
                        </a:rPr>
                        <a:t>2</a:t>
                      </a:r>
                      <a:endParaRPr lang="es-CO" sz="1200" b="1" i="0" u="none" strike="noStrike" dirty="0">
                        <a:effectLst/>
                        <a:latin typeface="Arial" panose="020B0604020202020204" pitchFamily="34" charset="0"/>
                      </a:endParaRPr>
                    </a:p>
                  </a:txBody>
                  <a:tcPr marL="7620" marR="7620" marT="7620" marB="0" anchor="ctr"/>
                </a:tc>
                <a:extLst>
                  <a:ext uri="{0D108BD9-81ED-4DB2-BD59-A6C34878D82A}">
                    <a16:rowId xmlns:a16="http://schemas.microsoft.com/office/drawing/2014/main" val="3905326387"/>
                  </a:ext>
                </a:extLst>
              </a:tr>
            </a:tbl>
          </a:graphicData>
        </a:graphic>
      </p:graphicFrame>
      <p:graphicFrame>
        <p:nvGraphicFramePr>
          <p:cNvPr id="14" name="Tabla 13"/>
          <p:cNvGraphicFramePr>
            <a:graphicFrameLocks noGrp="1"/>
          </p:cNvGraphicFramePr>
          <p:nvPr>
            <p:extLst>
              <p:ext uri="{D42A27DB-BD31-4B8C-83A1-F6EECF244321}">
                <p14:modId xmlns:p14="http://schemas.microsoft.com/office/powerpoint/2010/main" val="2175203313"/>
              </p:ext>
            </p:extLst>
          </p:nvPr>
        </p:nvGraphicFramePr>
        <p:xfrm>
          <a:off x="5621268" y="2949358"/>
          <a:ext cx="2844800" cy="1165860"/>
        </p:xfrm>
        <a:graphic>
          <a:graphicData uri="http://schemas.openxmlformats.org/drawingml/2006/table">
            <a:tbl>
              <a:tblPr>
                <a:tableStyleId>{5C22544A-7EE6-4342-B048-85BDC9FD1C3A}</a:tableStyleId>
              </a:tblPr>
              <a:tblGrid>
                <a:gridCol w="1270000">
                  <a:extLst>
                    <a:ext uri="{9D8B030D-6E8A-4147-A177-3AD203B41FA5}">
                      <a16:colId xmlns:a16="http://schemas.microsoft.com/office/drawing/2014/main" val="731347384"/>
                    </a:ext>
                  </a:extLst>
                </a:gridCol>
                <a:gridCol w="787400">
                  <a:extLst>
                    <a:ext uri="{9D8B030D-6E8A-4147-A177-3AD203B41FA5}">
                      <a16:colId xmlns:a16="http://schemas.microsoft.com/office/drawing/2014/main" val="4150486274"/>
                    </a:ext>
                  </a:extLst>
                </a:gridCol>
                <a:gridCol w="787400">
                  <a:extLst>
                    <a:ext uri="{9D8B030D-6E8A-4147-A177-3AD203B41FA5}">
                      <a16:colId xmlns:a16="http://schemas.microsoft.com/office/drawing/2014/main" val="877639545"/>
                    </a:ext>
                  </a:extLst>
                </a:gridCol>
              </a:tblGrid>
              <a:tr h="198120">
                <a:tc gridSpan="3">
                  <a:txBody>
                    <a:bodyPr/>
                    <a:lstStyle/>
                    <a:p>
                      <a:pPr algn="ctr" fontAlgn="ctr"/>
                      <a:r>
                        <a:rPr lang="es-CO" sz="1200" u="none" strike="noStrike">
                          <a:effectLst/>
                        </a:rPr>
                        <a:t>Constantes k IEC</a:t>
                      </a:r>
                      <a:endParaRPr lang="es-CO" sz="1200" b="1" i="0" u="none" strike="noStrike">
                        <a:effectLst/>
                        <a:latin typeface="Arial" panose="020B0604020202020204" pitchFamily="34" charset="0"/>
                      </a:endParaRPr>
                    </a:p>
                  </a:txBody>
                  <a:tcPr marL="7620" marR="7620" marT="7620" marB="0" anchor="ct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560820648"/>
                  </a:ext>
                </a:extLst>
              </a:tr>
              <a:tr h="198120">
                <a:tc>
                  <a:txBody>
                    <a:bodyPr/>
                    <a:lstStyle/>
                    <a:p>
                      <a:pPr algn="ctr" fontAlgn="ctr"/>
                      <a:r>
                        <a:rPr lang="es-CO" sz="1200" u="none" strike="noStrike">
                          <a:effectLst/>
                        </a:rPr>
                        <a:t>Tipo de Curva</a:t>
                      </a:r>
                      <a:endParaRPr lang="es-CO" sz="1200" b="1" i="0" u="none" strike="noStrike">
                        <a:effectLst/>
                        <a:latin typeface="Arial" panose="020B0604020202020204" pitchFamily="34" charset="0"/>
                      </a:endParaRPr>
                    </a:p>
                  </a:txBody>
                  <a:tcPr marL="7620" marR="7620" marT="7620" marB="0" anchor="ctr"/>
                </a:tc>
                <a:tc>
                  <a:txBody>
                    <a:bodyPr/>
                    <a:lstStyle/>
                    <a:p>
                      <a:pPr algn="ctr" fontAlgn="ctr"/>
                      <a:r>
                        <a:rPr lang="el-GR" sz="1200" u="none" strike="noStrike">
                          <a:effectLst/>
                        </a:rPr>
                        <a:t>α</a:t>
                      </a:r>
                      <a:endParaRPr lang="el-GR" sz="1200" b="1" i="0" u="none" strike="noStrike">
                        <a:effectLst/>
                        <a:latin typeface="Arial" panose="020B0604020202020204" pitchFamily="34" charset="0"/>
                      </a:endParaRPr>
                    </a:p>
                  </a:txBody>
                  <a:tcPr marL="7620" marR="7620" marT="7620" marB="0" anchor="ctr"/>
                </a:tc>
                <a:tc>
                  <a:txBody>
                    <a:bodyPr/>
                    <a:lstStyle/>
                    <a:p>
                      <a:pPr algn="ctr" fontAlgn="ctr"/>
                      <a:r>
                        <a:rPr lang="el-GR" sz="1200" u="none" strike="noStrike">
                          <a:effectLst/>
                        </a:rPr>
                        <a:t>β</a:t>
                      </a:r>
                      <a:endParaRPr lang="el-GR" sz="1200" b="1" i="0" u="none" strike="noStrike">
                        <a:effectLst/>
                        <a:latin typeface="Arial" panose="020B0604020202020204" pitchFamily="34" charset="0"/>
                      </a:endParaRPr>
                    </a:p>
                  </a:txBody>
                  <a:tcPr marL="7620" marR="7620" marT="7620" marB="0" anchor="ctr"/>
                </a:tc>
                <a:extLst>
                  <a:ext uri="{0D108BD9-81ED-4DB2-BD59-A6C34878D82A}">
                    <a16:rowId xmlns:a16="http://schemas.microsoft.com/office/drawing/2014/main" val="1410326975"/>
                  </a:ext>
                </a:extLst>
              </a:tr>
              <a:tr h="198120">
                <a:tc>
                  <a:txBody>
                    <a:bodyPr/>
                    <a:lstStyle/>
                    <a:p>
                      <a:pPr algn="l" fontAlgn="ctr"/>
                      <a:r>
                        <a:rPr lang="es-CO" sz="1200" u="none" strike="noStrike">
                          <a:effectLst/>
                        </a:rPr>
                        <a:t>Inversa</a:t>
                      </a:r>
                      <a:endParaRPr lang="es-CO" sz="1200" b="1" i="0" u="none" strike="noStrike">
                        <a:effectLst/>
                        <a:latin typeface="Arial" panose="020B0604020202020204" pitchFamily="34" charset="0"/>
                      </a:endParaRPr>
                    </a:p>
                  </a:txBody>
                  <a:tcPr marL="7620" marR="7620" marT="7620" marB="0" anchor="ctr"/>
                </a:tc>
                <a:tc>
                  <a:txBody>
                    <a:bodyPr/>
                    <a:lstStyle/>
                    <a:p>
                      <a:pPr algn="ctr" fontAlgn="ctr"/>
                      <a:r>
                        <a:rPr lang="es-CO" sz="1200" u="none" strike="noStrike">
                          <a:effectLst/>
                        </a:rPr>
                        <a:t>0,02</a:t>
                      </a:r>
                      <a:endParaRPr lang="es-CO" sz="1200" b="1" i="0" u="none" strike="noStrike">
                        <a:effectLst/>
                        <a:latin typeface="Arial" panose="020B0604020202020204" pitchFamily="34" charset="0"/>
                      </a:endParaRPr>
                    </a:p>
                  </a:txBody>
                  <a:tcPr marL="7620" marR="7620" marT="7620" marB="0" anchor="ctr"/>
                </a:tc>
                <a:tc>
                  <a:txBody>
                    <a:bodyPr/>
                    <a:lstStyle/>
                    <a:p>
                      <a:pPr algn="ctr" fontAlgn="ctr"/>
                      <a:r>
                        <a:rPr lang="es-CO" sz="1200" u="none" strike="noStrike">
                          <a:effectLst/>
                        </a:rPr>
                        <a:t>0,14</a:t>
                      </a:r>
                      <a:endParaRPr lang="es-CO" sz="1200" b="1" i="0" u="none" strike="noStrike">
                        <a:effectLst/>
                        <a:latin typeface="Arial" panose="020B0604020202020204" pitchFamily="34" charset="0"/>
                      </a:endParaRPr>
                    </a:p>
                  </a:txBody>
                  <a:tcPr marL="7620" marR="7620" marT="7620" marB="0" anchor="ctr"/>
                </a:tc>
                <a:extLst>
                  <a:ext uri="{0D108BD9-81ED-4DB2-BD59-A6C34878D82A}">
                    <a16:rowId xmlns:a16="http://schemas.microsoft.com/office/drawing/2014/main" val="2505657317"/>
                  </a:ext>
                </a:extLst>
              </a:tr>
              <a:tr h="198120">
                <a:tc>
                  <a:txBody>
                    <a:bodyPr/>
                    <a:lstStyle/>
                    <a:p>
                      <a:pPr algn="l" fontAlgn="ctr"/>
                      <a:r>
                        <a:rPr lang="es-CO" sz="1200" u="none" strike="noStrike" dirty="0">
                          <a:effectLst/>
                        </a:rPr>
                        <a:t>Muy Inversa</a:t>
                      </a:r>
                      <a:endParaRPr lang="es-CO" sz="1200" b="1" i="0" u="none" strike="noStrike" dirty="0">
                        <a:effectLst/>
                        <a:latin typeface="Arial" panose="020B0604020202020204" pitchFamily="34" charset="0"/>
                      </a:endParaRPr>
                    </a:p>
                  </a:txBody>
                  <a:tcPr marL="7620" marR="7620" marT="7620" marB="0" anchor="ctr"/>
                </a:tc>
                <a:tc>
                  <a:txBody>
                    <a:bodyPr/>
                    <a:lstStyle/>
                    <a:p>
                      <a:pPr algn="ctr" fontAlgn="ctr"/>
                      <a:r>
                        <a:rPr lang="es-CO" sz="1200" u="none" strike="noStrike">
                          <a:effectLst/>
                        </a:rPr>
                        <a:t>1</a:t>
                      </a:r>
                      <a:endParaRPr lang="es-CO" sz="1200" b="1" i="0" u="none" strike="noStrike">
                        <a:effectLst/>
                        <a:latin typeface="Arial" panose="020B0604020202020204" pitchFamily="34" charset="0"/>
                      </a:endParaRPr>
                    </a:p>
                  </a:txBody>
                  <a:tcPr marL="7620" marR="7620" marT="7620" marB="0" anchor="ctr"/>
                </a:tc>
                <a:tc>
                  <a:txBody>
                    <a:bodyPr/>
                    <a:lstStyle/>
                    <a:p>
                      <a:pPr algn="ctr" fontAlgn="ctr"/>
                      <a:r>
                        <a:rPr lang="es-CO" sz="1200" u="none" strike="noStrike">
                          <a:effectLst/>
                        </a:rPr>
                        <a:t>13,5</a:t>
                      </a:r>
                      <a:endParaRPr lang="es-CO" sz="1200" b="1" i="0" u="none" strike="noStrike">
                        <a:effectLst/>
                        <a:latin typeface="Arial" panose="020B0604020202020204" pitchFamily="34" charset="0"/>
                      </a:endParaRPr>
                    </a:p>
                  </a:txBody>
                  <a:tcPr marL="7620" marR="7620" marT="7620" marB="0" anchor="ctr"/>
                </a:tc>
                <a:extLst>
                  <a:ext uri="{0D108BD9-81ED-4DB2-BD59-A6C34878D82A}">
                    <a16:rowId xmlns:a16="http://schemas.microsoft.com/office/drawing/2014/main" val="3143078129"/>
                  </a:ext>
                </a:extLst>
              </a:tr>
              <a:tr h="175260">
                <a:tc>
                  <a:txBody>
                    <a:bodyPr/>
                    <a:lstStyle/>
                    <a:p>
                      <a:pPr algn="l" fontAlgn="ctr"/>
                      <a:r>
                        <a:rPr lang="es-CO" sz="1200" u="none" strike="noStrike">
                          <a:effectLst/>
                        </a:rPr>
                        <a:t>Extremadamente Inversa</a:t>
                      </a:r>
                      <a:endParaRPr lang="es-CO" sz="1200" b="1" i="0" u="none" strike="noStrike">
                        <a:effectLst/>
                        <a:latin typeface="Arial" panose="020B0604020202020204" pitchFamily="34" charset="0"/>
                      </a:endParaRPr>
                    </a:p>
                  </a:txBody>
                  <a:tcPr marL="7620" marR="7620" marT="7620" marB="0" anchor="ctr"/>
                </a:tc>
                <a:tc>
                  <a:txBody>
                    <a:bodyPr/>
                    <a:lstStyle/>
                    <a:p>
                      <a:pPr algn="ctr" fontAlgn="ctr"/>
                      <a:r>
                        <a:rPr lang="es-CO" sz="1200" u="none" strike="noStrike">
                          <a:effectLst/>
                        </a:rPr>
                        <a:t>2</a:t>
                      </a:r>
                      <a:endParaRPr lang="es-CO" sz="1200" b="1" i="0" u="none" strike="noStrike">
                        <a:effectLst/>
                        <a:latin typeface="Arial" panose="020B0604020202020204" pitchFamily="34" charset="0"/>
                      </a:endParaRPr>
                    </a:p>
                  </a:txBody>
                  <a:tcPr marL="7620" marR="7620" marT="7620" marB="0" anchor="ctr"/>
                </a:tc>
                <a:tc>
                  <a:txBody>
                    <a:bodyPr/>
                    <a:lstStyle/>
                    <a:p>
                      <a:pPr algn="ctr" fontAlgn="ctr"/>
                      <a:r>
                        <a:rPr lang="es-CO" sz="1200" u="none" strike="noStrike" dirty="0">
                          <a:effectLst/>
                        </a:rPr>
                        <a:t>80</a:t>
                      </a:r>
                      <a:endParaRPr lang="es-CO" sz="1200" b="1" i="0" u="none" strike="noStrike" dirty="0">
                        <a:effectLst/>
                        <a:latin typeface="Arial" panose="020B0604020202020204" pitchFamily="34" charset="0"/>
                      </a:endParaRPr>
                    </a:p>
                  </a:txBody>
                  <a:tcPr marL="7620" marR="7620" marT="7620" marB="0" anchor="ctr"/>
                </a:tc>
                <a:extLst>
                  <a:ext uri="{0D108BD9-81ED-4DB2-BD59-A6C34878D82A}">
                    <a16:rowId xmlns:a16="http://schemas.microsoft.com/office/drawing/2014/main" val="2399725911"/>
                  </a:ext>
                </a:extLst>
              </a:tr>
            </a:tbl>
          </a:graphicData>
        </a:graphic>
      </p:graphicFrame>
    </p:spTree>
    <p:extLst>
      <p:ext uri="{BB962C8B-B14F-4D97-AF65-F5344CB8AC3E}">
        <p14:creationId xmlns:p14="http://schemas.microsoft.com/office/powerpoint/2010/main" val="1878524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755576" y="1464614"/>
            <a:ext cx="8388424" cy="5301208"/>
          </a:xfrm>
        </p:spPr>
        <p:txBody>
          <a:bodyPr>
            <a:normAutofit/>
          </a:bodyPr>
          <a:lstStyle/>
          <a:p>
            <a:pPr marL="0" indent="0" algn="just">
              <a:buNone/>
            </a:pPr>
            <a:r>
              <a:rPr lang="es-CO" sz="1800" dirty="0">
                <a:effectLst/>
                <a:latin typeface="Arial" panose="020B0604020202020204" pitchFamily="34" charset="0"/>
                <a:cs typeface="Arial" panose="020B0604020202020204" pitchFamily="34" charset="0"/>
              </a:rPr>
              <a:t>Selección de Reconectadores	</a:t>
            </a:r>
          </a:p>
          <a:p>
            <a:pPr marL="0" indent="0" algn="just">
              <a:buNone/>
            </a:pPr>
            <a:endParaRPr lang="es-CO" sz="1200" dirty="0">
              <a:effectLst/>
              <a:latin typeface="Arial" panose="020B0604020202020204" pitchFamily="34" charset="0"/>
              <a:cs typeface="Arial" panose="020B0604020202020204" pitchFamily="34" charset="0"/>
            </a:endParaRPr>
          </a:p>
          <a:p>
            <a:pPr marL="0" indent="0" algn="just">
              <a:buNone/>
            </a:pPr>
            <a:r>
              <a:rPr lang="es-CO" sz="1500" b="0" dirty="0">
                <a:effectLst/>
                <a:latin typeface="Arial" panose="020B0604020202020204" pitchFamily="34" charset="0"/>
                <a:cs typeface="Arial" panose="020B0604020202020204" pitchFamily="34" charset="0"/>
              </a:rPr>
              <a:t>Los reconectadores son seleccionados principalmente para proteger las redes de distribución aéreas o cargas de tipo comercial y/o industrial que no tiene espacios para la instalación de un interruptor de potencia en MT. </a:t>
            </a:r>
          </a:p>
          <a:p>
            <a:pPr marL="0" indent="0" algn="just">
              <a:buNone/>
            </a:pPr>
            <a:endParaRPr lang="es-CO" sz="1500" b="0" dirty="0">
              <a:effectLst/>
              <a:latin typeface="Arial" panose="020B0604020202020204" pitchFamily="34" charset="0"/>
              <a:cs typeface="Arial" panose="020B0604020202020204" pitchFamily="34" charset="0"/>
            </a:endParaRPr>
          </a:p>
          <a:p>
            <a:pPr marL="0" indent="0" algn="just">
              <a:buNone/>
            </a:pPr>
            <a:r>
              <a:rPr lang="es-CO" sz="1500" b="0" dirty="0">
                <a:effectLst/>
                <a:latin typeface="Arial" panose="020B0604020202020204" pitchFamily="34" charset="0"/>
                <a:cs typeface="Arial" panose="020B0604020202020204" pitchFamily="34" charset="0"/>
              </a:rPr>
              <a:t>Los reconectadores brindan la protección de sobrecorriente temporizada e instantánea y los recierres automáticos, lo cual permite restablecer las fallas temporales habituales en los sistemas de distribución que ocurren entre le 80% al 95% de las ocasiones, las cuales son causadas principalmente por:</a:t>
            </a:r>
          </a:p>
          <a:p>
            <a:pPr marL="0" indent="0" algn="just">
              <a:buNone/>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Las líneas empujadas por el viento.</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Descargas atmosféricas. </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Ramas de arboles sobre las redes.</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Animales sobre las redes.</a:t>
            </a: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33489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755576" y="1464614"/>
            <a:ext cx="8388424" cy="5301208"/>
          </a:xfrm>
        </p:spPr>
        <p:txBody>
          <a:bodyPr>
            <a:normAutofit lnSpcReduction="10000"/>
          </a:bodyPr>
          <a:lstStyle/>
          <a:p>
            <a:pPr marL="0" indent="0" algn="just">
              <a:buNone/>
            </a:pPr>
            <a:r>
              <a:rPr lang="es-CO" sz="1800" dirty="0">
                <a:effectLst/>
                <a:latin typeface="Arial" panose="020B0604020202020204" pitchFamily="34" charset="0"/>
                <a:cs typeface="Arial" panose="020B0604020202020204" pitchFamily="34" charset="0"/>
              </a:rPr>
              <a:t>Ajustes de los Reconectadores</a:t>
            </a:r>
            <a:r>
              <a:rPr lang="es-CO" sz="1600" dirty="0">
                <a:effectLst/>
                <a:latin typeface="Arial" panose="020B0604020202020204" pitchFamily="34" charset="0"/>
                <a:cs typeface="Arial" panose="020B0604020202020204" pitchFamily="34" charset="0"/>
              </a:rPr>
              <a:t>	</a:t>
            </a: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r>
              <a:rPr lang="es-CO" sz="1500" b="0" dirty="0">
                <a:effectLst/>
                <a:latin typeface="Arial" panose="020B0604020202020204" pitchFamily="34" charset="0"/>
                <a:cs typeface="Arial" panose="020B0604020202020204" pitchFamily="34" charset="0"/>
              </a:rPr>
              <a:t>En los reconectadores se realizan los ajustes de fase y tierra para el Pickup, Dial y disparo instantáneo. Los ajustes de recomendados de fase y tierra recomendados por la normatividad vigente ANSI/IEEE y los textos autorizados se describe a continuación:</a:t>
            </a:r>
          </a:p>
          <a:p>
            <a:pPr marL="0" indent="0" algn="just">
              <a:buNone/>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Pickup de fase: 150% x I nominal (el valor de sobrecarga puedes estar entre el 125% y el 150%, se recomienda el 150%).</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Instantáneo de fase: 50% x I máxima de cortocircuito trifásica  (se limita la corriente para la protección de la vida humana, animal y vegetal, además del equipo).</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Dial de fase: Se puede calcular de forma teórica o ajustar de forma grafica.</a:t>
            </a: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Pickup de tierra: 20% x I nominal (el valor se ajusta contemplando el máximo desbalance permisible de carga que puede estar entre el 20% y el 40%, se recomienda el 20%),</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Instantáneo de tierra: 50% x I máxima de cortocircuito monofásica  (se limita la corriente para la protección de la vida humana, animal y vegetal, además del equipo).</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Dial de tierra: Se puede calcular de forma teórica o ajustar de forma grafica.</a:t>
            </a: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Time delay de fase y tierra: Cuando el equipo es de cola de circuito (carga de un predio) se recomienda ajustarlo al menor valor disponible, cuando el equipo es de un ORL se recomienda ajustarlo a mínimo 0,12 s.</a:t>
            </a: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2676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755576" y="1464614"/>
            <a:ext cx="8388424" cy="5301208"/>
          </a:xfrm>
        </p:spPr>
        <p:txBody>
          <a:bodyPr>
            <a:normAutofit/>
          </a:bodyPr>
          <a:lstStyle/>
          <a:p>
            <a:pPr marL="0" indent="0" algn="just">
              <a:buNone/>
            </a:pPr>
            <a:r>
              <a:rPr lang="es-CO" sz="1800" dirty="0">
                <a:effectLst/>
                <a:latin typeface="Arial" panose="020B0604020202020204" pitchFamily="34" charset="0"/>
                <a:cs typeface="Arial" panose="020B0604020202020204" pitchFamily="34" charset="0"/>
              </a:rPr>
              <a:t>Selección de los Interruptores de Potencia</a:t>
            </a:r>
          </a:p>
          <a:p>
            <a:pPr marL="0" indent="0" algn="just">
              <a:buNone/>
            </a:pPr>
            <a:endParaRPr lang="es-CO" sz="1200" dirty="0">
              <a:effectLst/>
              <a:latin typeface="Arial" panose="020B0604020202020204" pitchFamily="34" charset="0"/>
              <a:cs typeface="Arial" panose="020B0604020202020204" pitchFamily="34" charset="0"/>
            </a:endParaRPr>
          </a:p>
          <a:p>
            <a:pPr marL="0" indent="0" algn="just">
              <a:buNone/>
            </a:pPr>
            <a:r>
              <a:rPr lang="es-CO" sz="1500" b="0" dirty="0">
                <a:effectLst/>
                <a:latin typeface="Arial" panose="020B0604020202020204" pitchFamily="34" charset="0"/>
                <a:cs typeface="Arial" panose="020B0604020202020204" pitchFamily="34" charset="0"/>
              </a:rPr>
              <a:t>Los interruptores de potencia son las principales protecciones recomendadas para cabeceras de redes de MT y sistemas comerciales y/o industriales de alta carga. En sistemas de AT son protecciones de respaldo o segundarias.</a:t>
            </a:r>
          </a:p>
          <a:p>
            <a:pPr marL="0" indent="0" algn="just">
              <a:buNone/>
            </a:pPr>
            <a:endParaRPr lang="es-CO" sz="1500" b="0" dirty="0">
              <a:effectLst/>
              <a:latin typeface="Arial" panose="020B0604020202020204" pitchFamily="34" charset="0"/>
              <a:cs typeface="Arial" panose="020B0604020202020204" pitchFamily="34" charset="0"/>
            </a:endParaRPr>
          </a:p>
          <a:p>
            <a:pPr marL="0" indent="0" algn="just">
              <a:buNone/>
            </a:pPr>
            <a:r>
              <a:rPr lang="es-CO" sz="1500" b="0" dirty="0">
                <a:effectLst/>
                <a:latin typeface="Arial" panose="020B0604020202020204" pitchFamily="34" charset="0"/>
                <a:cs typeface="Arial" panose="020B0604020202020204" pitchFamily="34" charset="0"/>
              </a:rPr>
              <a:t>Los interruptores de potencia se recomiendan para administrar sistemas desde 1.25 MVA y / o sistemas que contemplen desde 2 subestaciones en adelante, esto se debe a que estos equipos permiten administrar sistemas con potencia considerables y realizar una coordinación de protecciones adecuada con los equipos aguas abajo y aguas arriba, puesto que los relés de corriente (lógica del equipo) permiten realizar ajustes precisos y tienen un amplio margen de ajustes. Estos equipos brindan las siguientes ventajas:</a:t>
            </a:r>
          </a:p>
          <a:p>
            <a:pPr marL="0" indent="0" algn="just">
              <a:buNone/>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Protección de sobrecorrientes de fase y tierra.</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Manejo de sistemas de altas potencias.</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Administración de sistemas con varias subestaciones.</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Rápida extinción de arco eléctrico.</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Amplia gama de ajustes de curvas de operación de corriente - tiempo inversas (depende del fabricante).</a:t>
            </a:r>
          </a:p>
          <a:p>
            <a:pPr marL="0" indent="0" algn="just">
              <a:buNone/>
            </a:pPr>
            <a:endParaRPr lang="es-CO" sz="15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0" indent="0" algn="just">
              <a:buNone/>
            </a:pPr>
            <a:endParaRPr lang="es-CO" sz="18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72835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539552" y="1581246"/>
            <a:ext cx="8604448" cy="5276754"/>
          </a:xfrm>
        </p:spPr>
        <p:txBody>
          <a:bodyPr>
            <a:normAutofit fontScale="25000" lnSpcReduction="20000"/>
          </a:bodyPr>
          <a:lstStyle/>
          <a:p>
            <a:pPr marL="0" indent="0" algn="ctr">
              <a:buNone/>
            </a:pPr>
            <a:r>
              <a:rPr lang="es-CO" sz="7200" dirty="0">
                <a:effectLst/>
                <a:latin typeface="Arial" panose="020B0604020202020204" pitchFamily="34" charset="0"/>
                <a:cs typeface="Arial" panose="020B0604020202020204" pitchFamily="34" charset="0"/>
              </a:rPr>
              <a:t>Ajustes de los Interruptores de Potencia en MT</a:t>
            </a:r>
            <a:r>
              <a:rPr lang="es-CO" sz="5500" dirty="0">
                <a:effectLst/>
                <a:latin typeface="Arial" panose="020B0604020202020204" pitchFamily="34" charset="0"/>
                <a:cs typeface="Arial" panose="020B0604020202020204" pitchFamily="34" charset="0"/>
              </a:rPr>
              <a:t>	</a:t>
            </a:r>
          </a:p>
          <a:p>
            <a:pPr marL="0" indent="0" algn="just">
              <a:buNone/>
            </a:pPr>
            <a:endParaRPr lang="es-CO" sz="6000" b="0" dirty="0">
              <a:effectLst/>
              <a:latin typeface="Arial" panose="020B0604020202020204" pitchFamily="34" charset="0"/>
              <a:cs typeface="Arial" panose="020B0604020202020204" pitchFamily="34" charset="0"/>
            </a:endParaRPr>
          </a:p>
          <a:p>
            <a:pPr marL="0" indent="0" algn="just">
              <a:buNone/>
            </a:pPr>
            <a:r>
              <a:rPr lang="es-CO" sz="6000" b="0" dirty="0">
                <a:effectLst/>
                <a:latin typeface="Arial" panose="020B0604020202020204" pitchFamily="34" charset="0"/>
                <a:cs typeface="Arial" panose="020B0604020202020204" pitchFamily="34" charset="0"/>
              </a:rPr>
              <a:t>Los interruptores de potencia requieren de los ajustes de fase y tierra para el TAP (Pickup visto desde relé a través de los TC’s de protección), selección de los transformadores de corriente de protección (TC’s de protección), Dial e instantáneo. Los ajustes de recomendados de fase y tierra recomendados por la normatividad vigente ANSI/IEEE y los textos autorizados se describe a continuación:</a:t>
            </a:r>
          </a:p>
          <a:p>
            <a:pPr marL="0" indent="0" algn="just">
              <a:buNone/>
            </a:pPr>
            <a:endParaRPr lang="es-CO" sz="60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6000" b="0" dirty="0">
                <a:effectLst/>
                <a:latin typeface="Arial" panose="020B0604020202020204" pitchFamily="34" charset="0"/>
                <a:cs typeface="Arial" panose="020B0604020202020204" pitchFamily="34" charset="0"/>
              </a:rPr>
              <a:t>TC´s de Protección (calculo rápido): Según la identificación nPm (ejemplo 10P20) de los TC’s seleccionados, el valor de la corriente del primario por m debe ser superior a la máxima corriente trifásica o monofásica (</a:t>
            </a:r>
            <a:r>
              <a:rPr lang="es-CO" sz="6000" b="0" dirty="0" err="1">
                <a:effectLst/>
                <a:latin typeface="Arial" panose="020B0604020202020204" pitchFamily="34" charset="0"/>
                <a:cs typeface="Arial" panose="020B0604020202020204" pitchFamily="34" charset="0"/>
              </a:rPr>
              <a:t>Ip</a:t>
            </a:r>
            <a:r>
              <a:rPr lang="es-CO" sz="6000" b="0" dirty="0">
                <a:effectLst/>
                <a:latin typeface="Arial" panose="020B0604020202020204" pitchFamily="34" charset="0"/>
                <a:cs typeface="Arial" panose="020B0604020202020204" pitchFamily="34" charset="0"/>
              </a:rPr>
              <a:t> x m &gt; Isc </a:t>
            </a:r>
            <a:r>
              <a:rPr lang="es-CO" sz="6000" b="0" dirty="0" err="1">
                <a:effectLst/>
                <a:latin typeface="Arial" panose="020B0604020202020204" pitchFamily="34" charset="0"/>
                <a:cs typeface="Arial" panose="020B0604020202020204" pitchFamily="34" charset="0"/>
              </a:rPr>
              <a:t>max</a:t>
            </a:r>
            <a:r>
              <a:rPr lang="es-CO" sz="6000" b="0" dirty="0">
                <a:effectLst/>
                <a:latin typeface="Arial" panose="020B0604020202020204" pitchFamily="34" charset="0"/>
                <a:cs typeface="Arial" panose="020B0604020202020204" pitchFamily="34" charset="0"/>
              </a:rPr>
              <a:t> 3</a:t>
            </a:r>
            <a:r>
              <a:rPr lang="el-GR" sz="6000" b="0" dirty="0">
                <a:effectLst/>
                <a:latin typeface="Arial" panose="020B0604020202020204" pitchFamily="34" charset="0"/>
                <a:cs typeface="Arial" panose="020B0604020202020204" pitchFamily="34" charset="0"/>
              </a:rPr>
              <a:t>Φ</a:t>
            </a:r>
            <a:r>
              <a:rPr lang="es-CO" sz="6000" b="0" dirty="0">
                <a:effectLst/>
                <a:latin typeface="Arial" panose="020B0604020202020204" pitchFamily="34" charset="0"/>
                <a:cs typeface="Arial" panose="020B0604020202020204" pitchFamily="34" charset="0"/>
              </a:rPr>
              <a:t>-1</a:t>
            </a:r>
            <a:r>
              <a:rPr lang="el-GR" sz="6000" b="0" dirty="0">
                <a:effectLst/>
                <a:latin typeface="Arial" panose="020B0604020202020204" pitchFamily="34" charset="0"/>
                <a:cs typeface="Arial" panose="020B0604020202020204" pitchFamily="34" charset="0"/>
              </a:rPr>
              <a:t>Φ</a:t>
            </a:r>
            <a:r>
              <a:rPr lang="es-CO" sz="6000" b="0" dirty="0">
                <a:effectLst/>
                <a:latin typeface="Arial" panose="020B0604020202020204" pitchFamily="34" charset="0"/>
                <a:cs typeface="Arial" panose="020B0604020202020204" pitchFamily="34" charset="0"/>
              </a:rPr>
              <a:t>).</a:t>
            </a:r>
          </a:p>
          <a:p>
            <a:pPr algn="just">
              <a:buFont typeface="Wingdings" panose="05000000000000000000" pitchFamily="2" charset="2"/>
              <a:buChar char="§"/>
            </a:pPr>
            <a:endParaRPr lang="es-CO" sz="60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6000" b="0" dirty="0">
                <a:effectLst/>
                <a:latin typeface="Arial" panose="020B0604020202020204" pitchFamily="34" charset="0"/>
                <a:cs typeface="Arial" panose="020B0604020202020204" pitchFamily="34" charset="0"/>
              </a:rPr>
              <a:t>Time delay de fase y tierra: Cuando el equipo es de cola de circuito (carga de un predio) se recomienda ajustarlo al menor valor disponible, cuando el equipo es de un ORL se recomienda ajustarlo a mínimo 0,12 s.</a:t>
            </a:r>
          </a:p>
          <a:p>
            <a:pPr algn="just">
              <a:buFont typeface="Wingdings" panose="05000000000000000000" pitchFamily="2" charset="2"/>
              <a:buChar char="§"/>
            </a:pPr>
            <a:endParaRPr lang="es-CO" sz="60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6000" b="0" dirty="0">
                <a:effectLst/>
                <a:latin typeface="Arial" panose="020B0604020202020204" pitchFamily="34" charset="0"/>
                <a:cs typeface="Arial" panose="020B0604020202020204" pitchFamily="34" charset="0"/>
              </a:rPr>
              <a:t>TAP de fase: 150% x I nominal (el valor de sobrecarga puedes estar entre el 125% y el 150%, se recomienda el 150%).</a:t>
            </a:r>
          </a:p>
          <a:p>
            <a:pPr algn="just">
              <a:buFont typeface="Wingdings" panose="05000000000000000000" pitchFamily="2" charset="2"/>
              <a:buChar char="§"/>
            </a:pPr>
            <a:endParaRPr lang="es-CO" sz="60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6000" b="0" dirty="0">
                <a:effectLst/>
                <a:latin typeface="Arial" panose="020B0604020202020204" pitchFamily="34" charset="0"/>
                <a:cs typeface="Arial" panose="020B0604020202020204" pitchFamily="34" charset="0"/>
              </a:rPr>
              <a:t>Instantáneo de fase: 50% x I máxima de cortocircuito trifásica (se limita la corriente para la protección de la vida humana, animal, vegetal y del equipo).</a:t>
            </a:r>
          </a:p>
          <a:p>
            <a:pPr algn="just">
              <a:buFont typeface="Wingdings" panose="05000000000000000000" pitchFamily="2" charset="2"/>
              <a:buChar char="§"/>
            </a:pPr>
            <a:endParaRPr lang="es-CO" sz="60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s-CO" sz="6000" b="0" dirty="0">
                <a:effectLst/>
                <a:latin typeface="Arial" panose="020B0604020202020204" pitchFamily="34" charset="0"/>
                <a:cs typeface="Arial" panose="020B0604020202020204" pitchFamily="34" charset="0"/>
              </a:rPr>
              <a:t>Dial de fase: Se puede calcular de forma teórica o ajustar de forma grafica.</a:t>
            </a:r>
          </a:p>
          <a:p>
            <a:pPr algn="just">
              <a:buFont typeface="Wingdings" panose="05000000000000000000" pitchFamily="2" charset="2"/>
              <a:buChar char="§"/>
            </a:pPr>
            <a:endParaRPr lang="es-CO" sz="56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6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78032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539552" y="1464614"/>
            <a:ext cx="8604448" cy="452218"/>
          </a:xfrm>
        </p:spPr>
        <p:txBody>
          <a:bodyPr>
            <a:normAutofit fontScale="47500" lnSpcReduction="20000"/>
          </a:bodyPr>
          <a:lstStyle/>
          <a:p>
            <a:pPr marL="0" indent="0" algn="ctr">
              <a:buNone/>
            </a:pPr>
            <a:r>
              <a:rPr lang="es-CO" sz="3800" dirty="0">
                <a:effectLst/>
                <a:latin typeface="Arial" panose="020B0604020202020204" pitchFamily="34" charset="0"/>
                <a:cs typeface="Arial" panose="020B0604020202020204" pitchFamily="34" charset="0"/>
              </a:rPr>
              <a:t>Ajustes de los Interruptores de Potencia en MT</a:t>
            </a:r>
            <a:r>
              <a:rPr lang="es-CO" sz="5500" dirty="0">
                <a:effectLst/>
                <a:latin typeface="Arial" panose="020B0604020202020204" pitchFamily="34" charset="0"/>
                <a:cs typeface="Arial" panose="020B0604020202020204" pitchFamily="34" charset="0"/>
              </a:rPr>
              <a:t>	</a:t>
            </a:r>
          </a:p>
          <a:p>
            <a:pPr marL="0" indent="0" algn="just">
              <a:buNone/>
            </a:pPr>
            <a:endParaRPr lang="es-CO" sz="37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6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sp>
        <p:nvSpPr>
          <p:cNvPr id="5" name="Marcador de contenido 2"/>
          <p:cNvSpPr txBox="1">
            <a:spLocks/>
          </p:cNvSpPr>
          <p:nvPr/>
        </p:nvSpPr>
        <p:spPr>
          <a:xfrm>
            <a:off x="539552" y="1927900"/>
            <a:ext cx="3816424" cy="3517324"/>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TAP de tierra: 20% x I nominal (el valor se ajusta contemplando el máximo desbalance permisible de carga que puede estar entre el 20% y el 40%, se recomienda el 20%),</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Instantáneo de tierra: 50% x I máxima de cortocircuito monofásica  (se limita la corriente para la protección de la vida humana, animal y vegetal, además del equipo).</a:t>
            </a:r>
          </a:p>
          <a:p>
            <a:pPr algn="just">
              <a:buFont typeface="Wingdings" panose="05000000000000000000" pitchFamily="2" charset="2"/>
              <a:buChar char="§"/>
            </a:pPr>
            <a:r>
              <a:rPr lang="es-CO" sz="1500" b="0" dirty="0">
                <a:effectLst/>
                <a:latin typeface="Arial" panose="020B0604020202020204" pitchFamily="34" charset="0"/>
                <a:cs typeface="Arial" panose="020B0604020202020204" pitchFamily="34" charset="0"/>
              </a:rPr>
              <a:t>Dial de tierra: Se puede calcular de forma teórica o ajustar de forma grafica.</a:t>
            </a:r>
          </a:p>
          <a:p>
            <a:pPr algn="just">
              <a:buFont typeface="Wingdings" panose="05000000000000000000" pitchFamily="2" charset="2"/>
              <a:buChar char="§"/>
            </a:pPr>
            <a:endParaRPr lang="es-CO" sz="56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6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5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500" b="0" dirty="0">
              <a:effectLst/>
              <a:latin typeface="Arial" panose="020B0604020202020204" pitchFamily="34" charset="0"/>
              <a:cs typeface="Arial" panose="020B0604020202020204" pitchFamily="34" charset="0"/>
            </a:endParaRPr>
          </a:p>
          <a:p>
            <a:pPr marL="0" indent="0">
              <a:buFont typeface="Arial" pitchFamily="34" charset="0"/>
              <a:buNone/>
            </a:pPr>
            <a:endParaRPr lang="es-CO" sz="1800" b="0" dirty="0">
              <a:effectLst/>
              <a:latin typeface="Arial" panose="020B0604020202020204" pitchFamily="34" charset="0"/>
              <a:cs typeface="Arial" panose="020B0604020202020204" pitchFamily="34" charset="0"/>
            </a:endParaRPr>
          </a:p>
        </p:txBody>
      </p:sp>
      <p:pic>
        <p:nvPicPr>
          <p:cNvPr id="6" name="Imagen 5"/>
          <p:cNvPicPr>
            <a:picLocks noChangeAspect="1"/>
          </p:cNvPicPr>
          <p:nvPr/>
        </p:nvPicPr>
        <p:blipFill rotWithShape="1">
          <a:blip r:embed="rId2" cstate="print">
            <a:extLst>
              <a:ext uri="{28A0092B-C50C-407E-A947-70E740481C1C}">
                <a14:useLocalDpi xmlns:a14="http://schemas.microsoft.com/office/drawing/2010/main" val="0"/>
              </a:ext>
            </a:extLst>
          </a:blip>
          <a:srcRect l="11882" t="3149" r="1975" b="14951"/>
          <a:stretch/>
        </p:blipFill>
        <p:spPr>
          <a:xfrm>
            <a:off x="4832216" y="1844824"/>
            <a:ext cx="3593705" cy="4832912"/>
          </a:xfrm>
          <a:prstGeom prst="rect">
            <a:avLst/>
          </a:prstGeom>
        </p:spPr>
      </p:pic>
      <p:sp>
        <p:nvSpPr>
          <p:cNvPr id="7" name="Elipse 6"/>
          <p:cNvSpPr/>
          <p:nvPr/>
        </p:nvSpPr>
        <p:spPr>
          <a:xfrm>
            <a:off x="5652120" y="2027557"/>
            <a:ext cx="216024"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8" name="Conector recto de flecha 7"/>
          <p:cNvCxnSpPr/>
          <p:nvPr/>
        </p:nvCxnSpPr>
        <p:spPr>
          <a:xfrm flipH="1" flipV="1">
            <a:off x="5895960" y="2158451"/>
            <a:ext cx="936104" cy="23875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9" name="Marcador de contenido 2"/>
          <p:cNvSpPr txBox="1">
            <a:spLocks/>
          </p:cNvSpPr>
          <p:nvPr/>
        </p:nvSpPr>
        <p:spPr>
          <a:xfrm>
            <a:off x="6692888" y="2254412"/>
            <a:ext cx="936104" cy="360040"/>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TAP (Pickup)</a:t>
            </a:r>
          </a:p>
          <a:p>
            <a:pPr marL="0" indent="0" algn="ctr">
              <a:buFont typeface="Arial" pitchFamily="34" charset="0"/>
              <a:buNone/>
            </a:pPr>
            <a:r>
              <a:rPr lang="es-CO" sz="800" dirty="0">
                <a:effectLst/>
                <a:latin typeface="Arial" panose="020B0604020202020204" pitchFamily="34" charset="0"/>
                <a:cs typeface="Arial" panose="020B0604020202020204" pitchFamily="34" charset="0"/>
              </a:rPr>
              <a:t>Fase o Tierra</a:t>
            </a: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10" name="Elipse 9"/>
          <p:cNvSpPr/>
          <p:nvPr/>
        </p:nvSpPr>
        <p:spPr>
          <a:xfrm>
            <a:off x="6051512" y="3185568"/>
            <a:ext cx="216024"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11" name="Conector recto de flecha 10"/>
          <p:cNvCxnSpPr/>
          <p:nvPr/>
        </p:nvCxnSpPr>
        <p:spPr>
          <a:xfrm flipH="1" flipV="1">
            <a:off x="6295352" y="3316462"/>
            <a:ext cx="936104" cy="23875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2" name="Marcador de contenido 2"/>
          <p:cNvSpPr txBox="1">
            <a:spLocks/>
          </p:cNvSpPr>
          <p:nvPr/>
        </p:nvSpPr>
        <p:spPr>
          <a:xfrm>
            <a:off x="7092280" y="3412423"/>
            <a:ext cx="936104" cy="360040"/>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Dial</a:t>
            </a:r>
          </a:p>
          <a:p>
            <a:pPr marL="0" indent="0" algn="ctr">
              <a:buFont typeface="Arial" pitchFamily="34" charset="0"/>
              <a:buNone/>
            </a:pPr>
            <a:r>
              <a:rPr lang="es-CO" sz="800" dirty="0">
                <a:effectLst/>
                <a:latin typeface="Arial" panose="020B0604020202020204" pitchFamily="34" charset="0"/>
                <a:cs typeface="Arial" panose="020B0604020202020204" pitchFamily="34" charset="0"/>
              </a:rPr>
              <a:t>Fase o Tierra</a:t>
            </a: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13" name="Elipse 12"/>
          <p:cNvSpPr/>
          <p:nvPr/>
        </p:nvSpPr>
        <p:spPr>
          <a:xfrm>
            <a:off x="6804248" y="4931652"/>
            <a:ext cx="216024"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14" name="Conector recto de flecha 13"/>
          <p:cNvCxnSpPr/>
          <p:nvPr/>
        </p:nvCxnSpPr>
        <p:spPr>
          <a:xfrm>
            <a:off x="5868144" y="5037213"/>
            <a:ext cx="896456" cy="1108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5" name="Marcador de contenido 2"/>
          <p:cNvSpPr txBox="1">
            <a:spLocks/>
          </p:cNvSpPr>
          <p:nvPr/>
        </p:nvSpPr>
        <p:spPr>
          <a:xfrm>
            <a:off x="5052319" y="4859644"/>
            <a:ext cx="936104" cy="360040"/>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Instantáneo</a:t>
            </a:r>
          </a:p>
          <a:p>
            <a:pPr marL="0" indent="0" algn="ctr">
              <a:buFont typeface="Arial" pitchFamily="34" charset="0"/>
              <a:buNone/>
            </a:pPr>
            <a:r>
              <a:rPr lang="es-CO" sz="800" dirty="0">
                <a:effectLst/>
                <a:latin typeface="Arial" panose="020B0604020202020204" pitchFamily="34" charset="0"/>
                <a:cs typeface="Arial" panose="020B0604020202020204" pitchFamily="34" charset="0"/>
              </a:rPr>
              <a:t>Fase o Tierra</a:t>
            </a: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sp>
        <p:nvSpPr>
          <p:cNvPr id="17" name="Marcador de contenido 2"/>
          <p:cNvSpPr txBox="1">
            <a:spLocks/>
          </p:cNvSpPr>
          <p:nvPr/>
        </p:nvSpPr>
        <p:spPr>
          <a:xfrm>
            <a:off x="5899732" y="5599894"/>
            <a:ext cx="936104" cy="360040"/>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800" dirty="0">
                <a:effectLst/>
                <a:latin typeface="Arial" panose="020B0604020202020204" pitchFamily="34" charset="0"/>
                <a:cs typeface="Arial" panose="020B0604020202020204" pitchFamily="34" charset="0"/>
              </a:rPr>
              <a:t>Time Delay</a:t>
            </a:r>
          </a:p>
          <a:p>
            <a:pPr marL="0" indent="0" algn="ctr">
              <a:buFont typeface="Arial" pitchFamily="34" charset="0"/>
              <a:buNone/>
            </a:pPr>
            <a:r>
              <a:rPr lang="es-CO" sz="800" dirty="0">
                <a:effectLst/>
                <a:latin typeface="Arial" panose="020B0604020202020204" pitchFamily="34" charset="0"/>
                <a:cs typeface="Arial" panose="020B0604020202020204" pitchFamily="34" charset="0"/>
              </a:rPr>
              <a:t>Fase o Tierra</a:t>
            </a: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a:p>
            <a:pPr marL="0" indent="0" algn="ctr">
              <a:buFont typeface="Arial" pitchFamily="34" charset="0"/>
              <a:buNone/>
            </a:pPr>
            <a:endParaRPr lang="es-CO" sz="1800" b="0" dirty="0">
              <a:effectLst/>
              <a:latin typeface="Arial" panose="020B0604020202020204" pitchFamily="34" charset="0"/>
              <a:cs typeface="Arial" panose="020B0604020202020204" pitchFamily="34" charset="0"/>
            </a:endParaRPr>
          </a:p>
        </p:txBody>
      </p:sp>
      <p:cxnSp>
        <p:nvCxnSpPr>
          <p:cNvPr id="18" name="Conector recto de flecha 17"/>
          <p:cNvCxnSpPr/>
          <p:nvPr/>
        </p:nvCxnSpPr>
        <p:spPr>
          <a:xfrm flipV="1">
            <a:off x="6364012" y="5321651"/>
            <a:ext cx="800276" cy="33959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79490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539552" y="1464614"/>
            <a:ext cx="8604448" cy="452218"/>
          </a:xfrm>
        </p:spPr>
        <p:txBody>
          <a:bodyPr>
            <a:normAutofit fontScale="47500" lnSpcReduction="20000"/>
          </a:bodyPr>
          <a:lstStyle/>
          <a:p>
            <a:pPr marL="0" indent="0" algn="ctr">
              <a:buNone/>
            </a:pPr>
            <a:r>
              <a:rPr lang="es-CO" sz="3800" dirty="0">
                <a:effectLst/>
                <a:latin typeface="Arial" panose="020B0604020202020204" pitchFamily="34" charset="0"/>
                <a:cs typeface="Arial" panose="020B0604020202020204" pitchFamily="34" charset="0"/>
              </a:rPr>
              <a:t>Relés de Sobrecorriente</a:t>
            </a:r>
            <a:r>
              <a:rPr lang="es-CO" sz="5500" dirty="0">
                <a:effectLst/>
                <a:latin typeface="Arial" panose="020B0604020202020204" pitchFamily="34" charset="0"/>
                <a:cs typeface="Arial" panose="020B0604020202020204" pitchFamily="34" charset="0"/>
              </a:rPr>
              <a:t>	</a:t>
            </a:r>
          </a:p>
          <a:p>
            <a:pPr marL="0" indent="0" algn="just">
              <a:buNone/>
            </a:pPr>
            <a:endParaRPr lang="es-CO" sz="37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6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sp>
        <p:nvSpPr>
          <p:cNvPr id="5" name="Marcador de contenido 2"/>
          <p:cNvSpPr txBox="1">
            <a:spLocks/>
          </p:cNvSpPr>
          <p:nvPr/>
        </p:nvSpPr>
        <p:spPr>
          <a:xfrm>
            <a:off x="539552" y="1927900"/>
            <a:ext cx="8424936" cy="1573108"/>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CO" sz="1500" b="0" dirty="0">
                <a:effectLst/>
                <a:latin typeface="Arial" panose="020B0604020202020204" pitchFamily="34" charset="0"/>
                <a:cs typeface="Arial" panose="020B0604020202020204" pitchFamily="34" charset="0"/>
              </a:rPr>
              <a:t>Los relés de sobrecorriente son la lógica de los interruptores de potencia en MT o AT. Los ajustes de operación que requieren se pueden calcular de forma teórica o por ajuste visual, en el momento de incluir los ajustes teóricos en una plataforma se debe tener en cuenta que existen una serie de equivalencias entre los nombres de los términos teóricos y nombres que se les da en las diferentes plataformas del mercado , a continuación muestra una equivalencia con el software ETAP.</a:t>
            </a:r>
          </a:p>
          <a:p>
            <a:pPr algn="just">
              <a:buFont typeface="Wingdings" panose="05000000000000000000" pitchFamily="2" charset="2"/>
              <a:buChar char="§"/>
            </a:pPr>
            <a:endParaRPr lang="es-CO" sz="16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5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500" b="0" dirty="0">
              <a:effectLst/>
              <a:latin typeface="Arial" panose="020B0604020202020204" pitchFamily="34" charset="0"/>
              <a:cs typeface="Arial" panose="020B0604020202020204" pitchFamily="34" charset="0"/>
            </a:endParaRPr>
          </a:p>
          <a:p>
            <a:pPr marL="0" indent="0">
              <a:buFont typeface="Arial" pitchFamily="34" charset="0"/>
              <a:buNone/>
            </a:pPr>
            <a:endParaRPr lang="es-CO" sz="1800" b="0" dirty="0">
              <a:effectLst/>
              <a:latin typeface="Arial" panose="020B0604020202020204" pitchFamily="34" charset="0"/>
              <a:cs typeface="Arial" panose="020B0604020202020204" pitchFamily="34" charset="0"/>
            </a:endParaRPr>
          </a:p>
        </p:txBody>
      </p:sp>
      <p:pic>
        <p:nvPicPr>
          <p:cNvPr id="9" name="Imagen 8"/>
          <p:cNvPicPr>
            <a:picLocks noChangeAspect="1"/>
          </p:cNvPicPr>
          <p:nvPr/>
        </p:nvPicPr>
        <p:blipFill>
          <a:blip r:embed="rId2"/>
          <a:stretch>
            <a:fillRect/>
          </a:stretch>
        </p:blipFill>
        <p:spPr>
          <a:xfrm>
            <a:off x="4572000" y="3212976"/>
            <a:ext cx="3750315" cy="3496127"/>
          </a:xfrm>
          <a:prstGeom prst="rect">
            <a:avLst/>
          </a:prstGeom>
        </p:spPr>
      </p:pic>
      <p:graphicFrame>
        <p:nvGraphicFramePr>
          <p:cNvPr id="6" name="Tabla 5"/>
          <p:cNvGraphicFramePr>
            <a:graphicFrameLocks noGrp="1"/>
          </p:cNvGraphicFramePr>
          <p:nvPr>
            <p:extLst>
              <p:ext uri="{D42A27DB-BD31-4B8C-83A1-F6EECF244321}">
                <p14:modId xmlns:p14="http://schemas.microsoft.com/office/powerpoint/2010/main" val="1143672600"/>
              </p:ext>
            </p:extLst>
          </p:nvPr>
        </p:nvGraphicFramePr>
        <p:xfrm>
          <a:off x="1331640" y="4005064"/>
          <a:ext cx="2670195" cy="1418016"/>
        </p:xfrm>
        <a:graphic>
          <a:graphicData uri="http://schemas.openxmlformats.org/drawingml/2006/table">
            <a:tbl>
              <a:tblPr/>
              <a:tblGrid>
                <a:gridCol w="980647">
                  <a:extLst>
                    <a:ext uri="{9D8B030D-6E8A-4147-A177-3AD203B41FA5}">
                      <a16:colId xmlns:a16="http://schemas.microsoft.com/office/drawing/2014/main" val="2297672863"/>
                    </a:ext>
                  </a:extLst>
                </a:gridCol>
                <a:gridCol w="1689548">
                  <a:extLst>
                    <a:ext uri="{9D8B030D-6E8A-4147-A177-3AD203B41FA5}">
                      <a16:colId xmlns:a16="http://schemas.microsoft.com/office/drawing/2014/main" val="3866215332"/>
                    </a:ext>
                  </a:extLst>
                </a:gridCol>
              </a:tblGrid>
              <a:tr h="236336">
                <a:tc gridSpan="2">
                  <a:txBody>
                    <a:bodyPr/>
                    <a:lstStyle/>
                    <a:p>
                      <a:pPr algn="ctr" fontAlgn="ctr"/>
                      <a:r>
                        <a:rPr lang="es-CO" sz="1100" b="1" i="0" u="none" strike="noStrike" dirty="0">
                          <a:solidFill>
                            <a:srgbClr val="000000"/>
                          </a:solidFill>
                          <a:effectLst/>
                          <a:latin typeface="Arial" panose="020B0604020202020204" pitchFamily="34" charset="0"/>
                        </a:rPr>
                        <a:t>EQUIVALENCIAS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1768859566"/>
                  </a:ext>
                </a:extLst>
              </a:tr>
              <a:tr h="236336">
                <a:tc>
                  <a:txBody>
                    <a:bodyPr/>
                    <a:lstStyle/>
                    <a:p>
                      <a:pPr algn="ctr" fontAlgn="ctr"/>
                      <a:r>
                        <a:rPr lang="es-CO" sz="1100" b="1" i="0" u="none" strike="noStrike">
                          <a:solidFill>
                            <a:srgbClr val="000000"/>
                          </a:solidFill>
                          <a:effectLst/>
                          <a:latin typeface="Arial" panose="020B0604020202020204" pitchFamily="34" charset="0"/>
                        </a:rPr>
                        <a:t>Teorico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solidFill>
                            <a:srgbClr val="000000"/>
                          </a:solidFill>
                          <a:effectLst/>
                          <a:latin typeface="Arial" panose="020B0604020202020204" pitchFamily="34" charset="0"/>
                        </a:rPr>
                        <a:t>ETAP</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1138554"/>
                  </a:ext>
                </a:extLst>
              </a:tr>
              <a:tr h="236336">
                <a:tc>
                  <a:txBody>
                    <a:bodyPr/>
                    <a:lstStyle/>
                    <a:p>
                      <a:pPr algn="ctr" fontAlgn="ctr"/>
                      <a:r>
                        <a:rPr lang="es-CO" sz="1100" b="1" i="0" u="none" strike="noStrike" dirty="0">
                          <a:solidFill>
                            <a:srgbClr val="000000"/>
                          </a:solidFill>
                          <a:effectLst/>
                          <a:latin typeface="Arial" panose="020B0604020202020204" pitchFamily="34" charset="0"/>
                        </a:rPr>
                        <a:t>TAP (A)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solidFill>
                            <a:srgbClr val="000000"/>
                          </a:solidFill>
                          <a:effectLst/>
                          <a:latin typeface="Arial" panose="020B0604020202020204" pitchFamily="34" charset="0"/>
                        </a:rPr>
                        <a:t>Overcurrent Pickup</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9499981"/>
                  </a:ext>
                </a:extLst>
              </a:tr>
              <a:tr h="236336">
                <a:tc>
                  <a:txBody>
                    <a:bodyPr/>
                    <a:lstStyle/>
                    <a:p>
                      <a:pPr algn="ctr" fontAlgn="ctr"/>
                      <a:r>
                        <a:rPr lang="es-CO" sz="1100" b="1" i="0" u="none" strike="noStrike" dirty="0">
                          <a:solidFill>
                            <a:srgbClr val="000000"/>
                          </a:solidFill>
                          <a:effectLst/>
                          <a:latin typeface="Arial" panose="020B0604020202020204" pitchFamily="34" charset="0"/>
                        </a:rPr>
                        <a:t>Dial (A)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solidFill>
                            <a:srgbClr val="000000"/>
                          </a:solidFill>
                          <a:effectLst/>
                          <a:latin typeface="Arial" panose="020B0604020202020204" pitchFamily="34" charset="0"/>
                        </a:rPr>
                        <a:t>Time Dial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9713205"/>
                  </a:ext>
                </a:extLst>
              </a:tr>
              <a:tr h="236336">
                <a:tc>
                  <a:txBody>
                    <a:bodyPr/>
                    <a:lstStyle/>
                    <a:p>
                      <a:pPr algn="ctr" fontAlgn="ctr"/>
                      <a:r>
                        <a:rPr lang="es-CO" sz="1100" b="1" i="0" u="none" strike="noStrike" dirty="0" err="1">
                          <a:solidFill>
                            <a:srgbClr val="000000"/>
                          </a:solidFill>
                          <a:effectLst/>
                          <a:latin typeface="Arial" panose="020B0604020202020204" pitchFamily="34" charset="0"/>
                        </a:rPr>
                        <a:t>Instantaneo</a:t>
                      </a:r>
                      <a:endParaRPr lang="es-CO" sz="1100" b="1" i="0" u="none" strike="noStrike" dirty="0">
                        <a:solidFill>
                          <a:srgbClr val="000000"/>
                        </a:solidFill>
                        <a:effectLst/>
                        <a:latin typeface="Arial"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solidFill>
                            <a:srgbClr val="000000"/>
                          </a:solidFill>
                          <a:effectLst/>
                          <a:latin typeface="Arial" panose="020B0604020202020204" pitchFamily="34" charset="0"/>
                        </a:rPr>
                        <a:t>Instantaneous Pickup</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8596255"/>
                  </a:ext>
                </a:extLst>
              </a:tr>
              <a:tr h="236336">
                <a:tc>
                  <a:txBody>
                    <a:bodyPr/>
                    <a:lstStyle/>
                    <a:p>
                      <a:pPr algn="ctr" fontAlgn="ctr"/>
                      <a:r>
                        <a:rPr lang="es-CO" sz="1100" b="1" i="0" u="none" strike="noStrike">
                          <a:solidFill>
                            <a:srgbClr val="000000"/>
                          </a:solidFill>
                          <a:effectLst/>
                          <a:latin typeface="Arial" panose="020B0604020202020204" pitchFamily="34" charset="0"/>
                        </a:rPr>
                        <a:t>Time Delay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solidFill>
                            <a:srgbClr val="000000"/>
                          </a:solidFill>
                          <a:effectLst/>
                          <a:latin typeface="Arial" panose="020B0604020202020204" pitchFamily="34" charset="0"/>
                        </a:rPr>
                        <a:t>Delay (Sec)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9334438"/>
                  </a:ext>
                </a:extLst>
              </a:tr>
            </a:tbl>
          </a:graphicData>
        </a:graphic>
      </p:graphicFrame>
    </p:spTree>
    <p:extLst>
      <p:ext uri="{BB962C8B-B14F-4D97-AF65-F5344CB8AC3E}">
        <p14:creationId xmlns:p14="http://schemas.microsoft.com/office/powerpoint/2010/main" val="41175748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l"/>
            <a:r>
              <a:rPr lang="es-CO" sz="2800" dirty="0">
                <a:effectLst/>
                <a:latin typeface="Arial" panose="020B0604020202020204" pitchFamily="34" charset="0"/>
                <a:cs typeface="Arial" panose="020B0604020202020204" pitchFamily="34" charset="0"/>
              </a:rPr>
              <a:t>CRITERIOS DE SELECCIÓN Y AJUSTE DE PROTECCIONES DE SOBRECORRIENTE</a:t>
            </a:r>
            <a:endParaRPr lang="es-CO" sz="2800" dirty="0"/>
          </a:p>
        </p:txBody>
      </p:sp>
      <p:sp>
        <p:nvSpPr>
          <p:cNvPr id="3" name="Marcador de contenido 2"/>
          <p:cNvSpPr>
            <a:spLocks noGrp="1"/>
          </p:cNvSpPr>
          <p:nvPr>
            <p:ph idx="1"/>
          </p:nvPr>
        </p:nvSpPr>
        <p:spPr>
          <a:xfrm>
            <a:off x="539552" y="1464614"/>
            <a:ext cx="8604448" cy="452218"/>
          </a:xfrm>
        </p:spPr>
        <p:txBody>
          <a:bodyPr>
            <a:normAutofit fontScale="47500" lnSpcReduction="20000"/>
          </a:bodyPr>
          <a:lstStyle/>
          <a:p>
            <a:pPr marL="0" indent="0" algn="ctr">
              <a:buNone/>
            </a:pPr>
            <a:r>
              <a:rPr lang="es-CO" sz="3800" dirty="0">
                <a:effectLst/>
                <a:latin typeface="Arial" panose="020B0604020202020204" pitchFamily="34" charset="0"/>
                <a:cs typeface="Arial" panose="020B0604020202020204" pitchFamily="34" charset="0"/>
              </a:rPr>
              <a:t>Reconectadores</a:t>
            </a:r>
            <a:r>
              <a:rPr lang="es-CO" sz="5500" dirty="0">
                <a:effectLst/>
                <a:latin typeface="Arial" panose="020B0604020202020204" pitchFamily="34" charset="0"/>
                <a:cs typeface="Arial" panose="020B0604020202020204" pitchFamily="34" charset="0"/>
              </a:rPr>
              <a:t>	</a:t>
            </a:r>
          </a:p>
          <a:p>
            <a:pPr marL="0" indent="0" algn="just">
              <a:buNone/>
            </a:pPr>
            <a:endParaRPr lang="es-CO" sz="37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6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sp>
        <p:nvSpPr>
          <p:cNvPr id="5" name="Marcador de contenido 2"/>
          <p:cNvSpPr txBox="1">
            <a:spLocks/>
          </p:cNvSpPr>
          <p:nvPr/>
        </p:nvSpPr>
        <p:spPr>
          <a:xfrm>
            <a:off x="539552" y="1927900"/>
            <a:ext cx="8424936" cy="1573108"/>
          </a:xfrm>
          <a:prstGeom prst="rect">
            <a:avLst/>
          </a:prstGeom>
          <a:ln>
            <a:no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CO" sz="1500" b="0" dirty="0">
                <a:effectLst/>
                <a:latin typeface="Arial" panose="020B0604020202020204" pitchFamily="34" charset="0"/>
                <a:cs typeface="Arial" panose="020B0604020202020204" pitchFamily="34" charset="0"/>
              </a:rPr>
              <a:t>Los reconectadores son prácticamente relés de sobrecorriente pero sus ajustes son implementados únicamente con los valores de operación en línea, sin tener en cuenta la RTC interna, la cual nunca se informa. Los ajustes de operación que requieren se pueden calcular de forma teórica o por ajuste visual, en el momento de incluir los ajustes teóricos en una plataforma se debe tener en cuenta que existen una serie de equivalencias entre los nombres de los términos teóricos y nombres que se les da en las diferentes plataformas del mercado , a continuación muestra una equivalencia con el software ETAP.</a:t>
            </a:r>
          </a:p>
          <a:p>
            <a:pPr algn="just">
              <a:buFont typeface="Wingdings" panose="05000000000000000000" pitchFamily="2" charset="2"/>
              <a:buChar char="§"/>
            </a:pPr>
            <a:endParaRPr lang="es-CO" sz="1600" b="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5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2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2900" b="0" dirty="0">
              <a:effectLst/>
              <a:latin typeface="Arial" panose="020B0604020202020204" pitchFamily="34" charset="0"/>
              <a:cs typeface="Arial" panose="020B0604020202020204" pitchFamily="34" charset="0"/>
            </a:endParaRPr>
          </a:p>
          <a:p>
            <a:pPr marL="0" indent="0" algn="just">
              <a:buFont typeface="Arial" pitchFamily="34" charset="0"/>
              <a:buNone/>
            </a:pPr>
            <a:endParaRPr lang="es-CO" sz="1500" b="0" dirty="0">
              <a:effectLst/>
              <a:latin typeface="Arial" panose="020B0604020202020204" pitchFamily="34" charset="0"/>
              <a:cs typeface="Arial" panose="020B0604020202020204" pitchFamily="34" charset="0"/>
            </a:endParaRPr>
          </a:p>
          <a:p>
            <a:pPr marL="0" indent="0">
              <a:buFont typeface="Arial" pitchFamily="34" charset="0"/>
              <a:buNone/>
            </a:pPr>
            <a:endParaRPr lang="es-CO" sz="1800" b="0" dirty="0">
              <a:effectLst/>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5364088" y="3429000"/>
            <a:ext cx="2787364" cy="3387957"/>
          </a:xfrm>
          <a:prstGeom prst="rect">
            <a:avLst/>
          </a:prstGeom>
        </p:spPr>
      </p:pic>
      <p:graphicFrame>
        <p:nvGraphicFramePr>
          <p:cNvPr id="6" name="Tabla 5"/>
          <p:cNvGraphicFramePr>
            <a:graphicFrameLocks noGrp="1"/>
          </p:cNvGraphicFramePr>
          <p:nvPr>
            <p:extLst>
              <p:ext uri="{D42A27DB-BD31-4B8C-83A1-F6EECF244321}">
                <p14:modId xmlns:p14="http://schemas.microsoft.com/office/powerpoint/2010/main" val="4135414516"/>
              </p:ext>
            </p:extLst>
          </p:nvPr>
        </p:nvGraphicFramePr>
        <p:xfrm>
          <a:off x="1763688" y="4365104"/>
          <a:ext cx="2520280" cy="1296144"/>
        </p:xfrm>
        <a:graphic>
          <a:graphicData uri="http://schemas.openxmlformats.org/drawingml/2006/table">
            <a:tbl>
              <a:tblPr/>
              <a:tblGrid>
                <a:gridCol w="925590">
                  <a:extLst>
                    <a:ext uri="{9D8B030D-6E8A-4147-A177-3AD203B41FA5}">
                      <a16:colId xmlns:a16="http://schemas.microsoft.com/office/drawing/2014/main" val="1287208474"/>
                    </a:ext>
                  </a:extLst>
                </a:gridCol>
                <a:gridCol w="1594690">
                  <a:extLst>
                    <a:ext uri="{9D8B030D-6E8A-4147-A177-3AD203B41FA5}">
                      <a16:colId xmlns:a16="http://schemas.microsoft.com/office/drawing/2014/main" val="1887040017"/>
                    </a:ext>
                  </a:extLst>
                </a:gridCol>
              </a:tblGrid>
              <a:tr h="216024">
                <a:tc gridSpan="2">
                  <a:txBody>
                    <a:bodyPr/>
                    <a:lstStyle/>
                    <a:p>
                      <a:pPr algn="ctr" fontAlgn="ctr"/>
                      <a:r>
                        <a:rPr lang="es-CO" sz="1200" b="1" i="0" u="none" strike="noStrike" dirty="0">
                          <a:solidFill>
                            <a:srgbClr val="000000"/>
                          </a:solidFill>
                          <a:effectLst/>
                          <a:latin typeface="Arial" panose="020B0604020202020204" pitchFamily="34" charset="0"/>
                        </a:rPr>
                        <a:t>EQUIVALENCIAS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2549514310"/>
                  </a:ext>
                </a:extLst>
              </a:tr>
              <a:tr h="216024">
                <a:tc>
                  <a:txBody>
                    <a:bodyPr/>
                    <a:lstStyle/>
                    <a:p>
                      <a:pPr algn="ctr" fontAlgn="ctr"/>
                      <a:r>
                        <a:rPr lang="es-CO" sz="1200" b="1" i="0" u="none" strike="noStrike" dirty="0">
                          <a:solidFill>
                            <a:srgbClr val="000000"/>
                          </a:solidFill>
                          <a:effectLst/>
                          <a:latin typeface="Arial" panose="020B0604020202020204" pitchFamily="34" charset="0"/>
                        </a:rPr>
                        <a:t>Teórico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200" b="1" i="0" u="none" strike="noStrike" dirty="0">
                          <a:solidFill>
                            <a:srgbClr val="000000"/>
                          </a:solidFill>
                          <a:effectLst/>
                          <a:latin typeface="Arial" panose="020B0604020202020204" pitchFamily="34" charset="0"/>
                        </a:rPr>
                        <a:t>ETAP</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6527959"/>
                  </a:ext>
                </a:extLst>
              </a:tr>
              <a:tr h="216024">
                <a:tc>
                  <a:txBody>
                    <a:bodyPr/>
                    <a:lstStyle/>
                    <a:p>
                      <a:pPr algn="ctr" fontAlgn="ctr"/>
                      <a:r>
                        <a:rPr lang="es-CO" sz="1200" b="1" i="0" u="none" strike="noStrike">
                          <a:solidFill>
                            <a:srgbClr val="000000"/>
                          </a:solidFill>
                          <a:effectLst/>
                          <a:latin typeface="Arial" panose="020B0604020202020204" pitchFamily="34" charset="0"/>
                        </a:rPr>
                        <a:t>Pickup</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200" b="1" i="0" u="none" strike="noStrike" dirty="0">
                          <a:solidFill>
                            <a:srgbClr val="000000"/>
                          </a:solidFill>
                          <a:effectLst/>
                          <a:latin typeface="Arial" panose="020B0604020202020204" pitchFamily="34" charset="0"/>
                        </a:rPr>
                        <a:t>Overcurrent Trip</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9004943"/>
                  </a:ext>
                </a:extLst>
              </a:tr>
              <a:tr h="216024">
                <a:tc>
                  <a:txBody>
                    <a:bodyPr/>
                    <a:lstStyle/>
                    <a:p>
                      <a:pPr algn="ctr" fontAlgn="ctr"/>
                      <a:r>
                        <a:rPr lang="es-CO" sz="1200" b="1" i="0" u="none" strike="noStrike">
                          <a:solidFill>
                            <a:srgbClr val="000000"/>
                          </a:solidFill>
                          <a:effectLst/>
                          <a:latin typeface="Arial" panose="020B0604020202020204" pitchFamily="34" charset="0"/>
                        </a:rPr>
                        <a:t>Dial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200" b="1" i="0" u="none" strike="noStrike" dirty="0">
                          <a:solidFill>
                            <a:srgbClr val="000000"/>
                          </a:solidFill>
                          <a:effectLst/>
                          <a:latin typeface="Arial" panose="020B0604020202020204" pitchFamily="34" charset="0"/>
                        </a:rPr>
                        <a:t>Time Dial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6834073"/>
                  </a:ext>
                </a:extLst>
              </a:tr>
              <a:tr h="216024">
                <a:tc>
                  <a:txBody>
                    <a:bodyPr/>
                    <a:lstStyle/>
                    <a:p>
                      <a:pPr algn="ctr" fontAlgn="ctr"/>
                      <a:r>
                        <a:rPr lang="es-CO" sz="1200" b="1" i="0" u="none" strike="noStrike">
                          <a:solidFill>
                            <a:srgbClr val="000000"/>
                          </a:solidFill>
                          <a:effectLst/>
                          <a:latin typeface="Arial" panose="020B0604020202020204" pitchFamily="34" charset="0"/>
                        </a:rPr>
                        <a:t>Instantaneo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200" b="1" i="0" u="none" strike="noStrike" dirty="0">
                          <a:solidFill>
                            <a:srgbClr val="000000"/>
                          </a:solidFill>
                          <a:effectLst/>
                          <a:latin typeface="Arial" panose="020B0604020202020204" pitchFamily="34" charset="0"/>
                        </a:rPr>
                        <a:t>Instantaneous Trip</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437698"/>
                  </a:ext>
                </a:extLst>
              </a:tr>
              <a:tr h="216024">
                <a:tc>
                  <a:txBody>
                    <a:bodyPr/>
                    <a:lstStyle/>
                    <a:p>
                      <a:pPr algn="ctr" fontAlgn="ctr"/>
                      <a:r>
                        <a:rPr lang="es-CO" sz="1200" b="1" i="0" u="none" strike="noStrike">
                          <a:solidFill>
                            <a:srgbClr val="000000"/>
                          </a:solidFill>
                          <a:effectLst/>
                          <a:latin typeface="Arial" panose="020B0604020202020204" pitchFamily="34" charset="0"/>
                        </a:rPr>
                        <a:t>Time Delay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200" b="1" i="0" u="none" strike="noStrike" dirty="0">
                          <a:solidFill>
                            <a:srgbClr val="000000"/>
                          </a:solidFill>
                          <a:effectLst/>
                          <a:latin typeface="Arial" panose="020B0604020202020204" pitchFamily="34" charset="0"/>
                        </a:rPr>
                        <a:t>Delay (Sec)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5077703"/>
                  </a:ext>
                </a:extLst>
              </a:tr>
            </a:tbl>
          </a:graphicData>
        </a:graphic>
      </p:graphicFrame>
    </p:spTree>
    <p:extLst>
      <p:ext uri="{BB962C8B-B14F-4D97-AF65-F5344CB8AC3E}">
        <p14:creationId xmlns:p14="http://schemas.microsoft.com/office/powerpoint/2010/main" val="4751451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PROTECCIONES ELÉCTRICAS DE SOBRECORRIENTE</a:t>
            </a:r>
            <a:endParaRPr lang="es-CO" sz="2800" dirty="0"/>
          </a:p>
        </p:txBody>
      </p:sp>
      <p:sp>
        <p:nvSpPr>
          <p:cNvPr id="3" name="Marcador de contenido 2"/>
          <p:cNvSpPr>
            <a:spLocks noGrp="1"/>
          </p:cNvSpPr>
          <p:nvPr>
            <p:ph idx="1"/>
          </p:nvPr>
        </p:nvSpPr>
        <p:spPr>
          <a:xfrm>
            <a:off x="755576" y="1464614"/>
            <a:ext cx="8388424" cy="5301208"/>
          </a:xfrm>
        </p:spPr>
        <p:txBody>
          <a:bodyPr>
            <a:normAutofit/>
          </a:bodyPr>
          <a:lstStyle/>
          <a:p>
            <a:pPr marL="0" indent="0" algn="just">
              <a:buNone/>
            </a:pPr>
            <a:r>
              <a:rPr lang="es-CO" dirty="0">
                <a:effectLst/>
                <a:latin typeface="Arial" panose="020B0604020202020204" pitchFamily="34" charset="0"/>
                <a:cs typeface="Arial" panose="020B0604020202020204" pitchFamily="34" charset="0"/>
              </a:rPr>
              <a:t>Bibliografía	</a:t>
            </a:r>
          </a:p>
          <a:p>
            <a:pPr marL="0" indent="0" algn="just">
              <a:buNone/>
            </a:pPr>
            <a:endParaRPr lang="es-CO" sz="1200" b="0" dirty="0">
              <a:effectLst/>
              <a:latin typeface="Arial" panose="020B0604020202020204" pitchFamily="34" charset="0"/>
              <a:cs typeface="Arial" panose="020B0604020202020204" pitchFamily="34" charset="0"/>
            </a:endParaRPr>
          </a:p>
          <a:p>
            <a:pPr lvl="0">
              <a:buFont typeface="Wingdings" panose="05000000000000000000" pitchFamily="2" charset="2"/>
              <a:buChar char="§"/>
            </a:pPr>
            <a:r>
              <a:rPr lang="en-US" sz="1200" dirty="0">
                <a:effectLst/>
                <a:latin typeface="Arial" panose="020B0604020202020204" pitchFamily="34" charset="0"/>
                <a:cs typeface="Arial" panose="020B0604020202020204" pitchFamily="34" charset="0"/>
              </a:rPr>
              <a:t>IEEE Std. 242™-2001, IEEE Recommended Practice for Protection and Coordination of Industrial and Commercial Power Systems (IEEE Buff Book™).</a:t>
            </a:r>
            <a:endParaRPr lang="es-CO" sz="1200" dirty="0">
              <a:effectLst/>
              <a:latin typeface="Arial" panose="020B0604020202020204" pitchFamily="34" charset="0"/>
              <a:cs typeface="Arial" panose="020B0604020202020204" pitchFamily="34" charset="0"/>
            </a:endParaRPr>
          </a:p>
          <a:p>
            <a:pPr lvl="0">
              <a:buFont typeface="Wingdings" panose="05000000000000000000" pitchFamily="2" charset="2"/>
              <a:buChar char="§"/>
            </a:pPr>
            <a:r>
              <a:rPr lang="en-US" sz="1200" dirty="0">
                <a:effectLst/>
                <a:latin typeface="Arial" panose="020B0604020202020204" pitchFamily="34" charset="0"/>
                <a:cs typeface="Arial" panose="020B0604020202020204" pitchFamily="34" charset="0"/>
              </a:rPr>
              <a:t>IEEE Std C37.48.1-1993, IEEE Guide for the Application, Operation, and Coordination of High Voltage (&gt;1000 V) Current Limiting Fuses.</a:t>
            </a:r>
            <a:endParaRPr lang="es-CO" sz="1200" dirty="0">
              <a:effectLst/>
              <a:latin typeface="Arial" panose="020B0604020202020204" pitchFamily="34" charset="0"/>
              <a:cs typeface="Arial" panose="020B0604020202020204" pitchFamily="34" charset="0"/>
            </a:endParaRPr>
          </a:p>
          <a:p>
            <a:pPr lvl="0">
              <a:buFont typeface="Wingdings" panose="05000000000000000000" pitchFamily="2" charset="2"/>
              <a:buChar char="§"/>
            </a:pPr>
            <a:r>
              <a:rPr lang="en-US" sz="1200" dirty="0">
                <a:effectLst/>
                <a:latin typeface="Arial" panose="020B0604020202020204" pitchFamily="34" charset="0"/>
                <a:cs typeface="Arial" panose="020B0604020202020204" pitchFamily="34" charset="0"/>
              </a:rPr>
              <a:t>IEEE Std. C37.230-2007, IEEE Guide for Protective Relay Applications to Distribution Lines.</a:t>
            </a:r>
            <a:endParaRPr lang="es-CO" sz="1200" dirty="0">
              <a:effectLst/>
              <a:latin typeface="Arial" panose="020B0604020202020204" pitchFamily="34" charset="0"/>
              <a:cs typeface="Arial" panose="020B0604020202020204" pitchFamily="34" charset="0"/>
            </a:endParaRPr>
          </a:p>
          <a:p>
            <a:pPr lvl="0">
              <a:buFont typeface="Wingdings" panose="05000000000000000000" pitchFamily="2" charset="2"/>
              <a:buChar char="§"/>
            </a:pPr>
            <a:r>
              <a:rPr lang="en-US" sz="1200" dirty="0">
                <a:effectLst/>
                <a:latin typeface="Arial" panose="020B0604020202020204" pitchFamily="34" charset="0"/>
                <a:cs typeface="Arial" panose="020B0604020202020204" pitchFamily="34" charset="0"/>
              </a:rPr>
              <a:t>IEEE Std. C37.91-2008, IEEE Guide for Protective Relay Applications to Power Transformers.</a:t>
            </a:r>
            <a:endParaRPr lang="es-CO" sz="1200" dirty="0">
              <a:effectLst/>
              <a:latin typeface="Arial" panose="020B0604020202020204" pitchFamily="34" charset="0"/>
              <a:cs typeface="Arial" panose="020B0604020202020204" pitchFamily="34" charset="0"/>
            </a:endParaRPr>
          </a:p>
          <a:p>
            <a:pPr lvl="0">
              <a:buFont typeface="Wingdings" panose="05000000000000000000" pitchFamily="2" charset="2"/>
              <a:buChar char="§"/>
            </a:pPr>
            <a:r>
              <a:rPr lang="en-US" sz="1200" dirty="0">
                <a:effectLst/>
                <a:latin typeface="Arial" panose="020B0604020202020204" pitchFamily="34" charset="0"/>
                <a:cs typeface="Arial" panose="020B0604020202020204" pitchFamily="34" charset="0"/>
              </a:rPr>
              <a:t>IEC 60255.3-1989, Electrical relays - Part 3: Single input energizing quantity measuring relays with dependent or independent time.</a:t>
            </a:r>
            <a:endParaRPr lang="es-CO" sz="1200" dirty="0">
              <a:effectLst/>
              <a:latin typeface="Arial" panose="020B0604020202020204" pitchFamily="34" charset="0"/>
              <a:cs typeface="Arial" panose="020B0604020202020204" pitchFamily="34" charset="0"/>
            </a:endParaRPr>
          </a:p>
          <a:p>
            <a:pPr lvl="0">
              <a:buFont typeface="Wingdings" panose="05000000000000000000" pitchFamily="2" charset="2"/>
              <a:buChar char="§"/>
            </a:pPr>
            <a:r>
              <a:rPr lang="en-US" sz="1200" dirty="0">
                <a:effectLst/>
                <a:latin typeface="Arial" panose="020B0604020202020204" pitchFamily="34" charset="0"/>
                <a:cs typeface="Arial" panose="020B0604020202020204" pitchFamily="34" charset="0"/>
              </a:rPr>
              <a:t>IEEE Std. C37.112-1996, IEEE Standard Inverse-Time Characteristic Equations for Overcurrent Relays.</a:t>
            </a:r>
            <a:endParaRPr lang="es-CO" sz="1200" dirty="0">
              <a:effectLst/>
              <a:latin typeface="Arial" panose="020B0604020202020204" pitchFamily="34" charset="0"/>
              <a:cs typeface="Arial" panose="020B0604020202020204" pitchFamily="34" charset="0"/>
            </a:endParaRPr>
          </a:p>
          <a:p>
            <a:pPr lvl="0">
              <a:buFont typeface="Wingdings" panose="05000000000000000000" pitchFamily="2" charset="2"/>
              <a:buChar char="§"/>
            </a:pPr>
            <a:r>
              <a:rPr lang="es-CO" sz="1200" dirty="0">
                <a:effectLst/>
                <a:latin typeface="Arial" panose="020B0604020202020204" pitchFamily="34" charset="0"/>
                <a:cs typeface="Arial" panose="020B0604020202020204" pitchFamily="34" charset="0"/>
              </a:rPr>
              <a:t>S. Ramírez, Protecciones de Sistemas Eléctricos, Universidad Nacional, Manizales, Colombia, 2003.</a:t>
            </a:r>
          </a:p>
          <a:p>
            <a:pPr lvl="0">
              <a:buFont typeface="Wingdings" panose="05000000000000000000" pitchFamily="2" charset="2"/>
              <a:buChar char="§"/>
            </a:pPr>
            <a:r>
              <a:rPr lang="es-CO" sz="1200" dirty="0">
                <a:effectLst/>
                <a:latin typeface="Arial" panose="020B0604020202020204" pitchFamily="34" charset="0"/>
                <a:cs typeface="Arial" panose="020B0604020202020204" pitchFamily="34" charset="0"/>
              </a:rPr>
              <a:t>RC. Ramírez, Subestaciones de Alta y Extra Tensión, 2 edición, Colombia, Mejía Villegas S.A., 1991. </a:t>
            </a:r>
          </a:p>
          <a:p>
            <a:pPr lvl="0">
              <a:buFont typeface="Wingdings" panose="05000000000000000000" pitchFamily="2" charset="2"/>
              <a:buChar char="§"/>
            </a:pPr>
            <a:r>
              <a:rPr lang="es-CO" sz="1200" dirty="0">
                <a:effectLst/>
                <a:latin typeface="Arial" panose="020B0604020202020204" pitchFamily="34" charset="0"/>
                <a:cs typeface="Arial" panose="020B0604020202020204" pitchFamily="34" charset="0"/>
              </a:rPr>
              <a:t>ET 013-2013, Especificación Técnica Codensa Transformador trifásico de distribución tipo seco abierto, </a:t>
            </a:r>
          </a:p>
          <a:p>
            <a:pPr lvl="0">
              <a:buFont typeface="Wingdings" panose="05000000000000000000" pitchFamily="2" charset="2"/>
              <a:buChar char="§"/>
            </a:pPr>
            <a:r>
              <a:rPr lang="es-CO" sz="1200" dirty="0">
                <a:effectLst/>
                <a:latin typeface="Arial" panose="020B0604020202020204" pitchFamily="34" charset="0"/>
                <a:cs typeface="Arial" panose="020B0604020202020204" pitchFamily="34" charset="0"/>
              </a:rPr>
              <a:t>NTC 2482, Transformadores de distribución sumergidos en aceite con 65 °C de elevación de temperatura en los devanados. Guía de cargabilidad.</a:t>
            </a:r>
          </a:p>
          <a:p>
            <a:pPr lvl="0">
              <a:buFont typeface="Wingdings" panose="05000000000000000000" pitchFamily="2" charset="2"/>
              <a:buChar char="§"/>
            </a:pPr>
            <a:r>
              <a:rPr lang="es-CO" sz="1200" dirty="0">
                <a:effectLst/>
                <a:latin typeface="Arial" panose="020B0604020202020204" pitchFamily="34" charset="0"/>
                <a:cs typeface="Arial" panose="020B0604020202020204" pitchFamily="34" charset="0"/>
              </a:rPr>
              <a:t>CTS 507-2004, Codensa S.A. E.S.P. Fusibles limitadores de corriente de rango total 17,5 kV.</a:t>
            </a:r>
          </a:p>
          <a:p>
            <a:pPr lvl="0">
              <a:buFont typeface="Wingdings" panose="05000000000000000000" pitchFamily="2" charset="2"/>
              <a:buChar char="§"/>
            </a:pPr>
            <a:r>
              <a:rPr lang="es-CO" sz="1200" dirty="0">
                <a:effectLst/>
                <a:latin typeface="Arial" panose="020B0604020202020204" pitchFamily="34" charset="0"/>
                <a:cs typeface="Arial" panose="020B0604020202020204" pitchFamily="34" charset="0"/>
              </a:rPr>
              <a:t>RA8-002-2010, EPM S.A. E.S.P. Fusibles limitadores de corriente (FLC) para transformadores de a instalar en celda de 13.2 kV.</a:t>
            </a:r>
          </a:p>
          <a:p>
            <a:pPr lvl="0">
              <a:buFont typeface="Wingdings" panose="05000000000000000000" pitchFamily="2" charset="2"/>
              <a:buChar char="§"/>
            </a:pPr>
            <a:r>
              <a:rPr lang="es-CO" sz="1200" dirty="0">
                <a:effectLst/>
                <a:latin typeface="Arial" panose="020B0604020202020204" pitchFamily="34" charset="0"/>
                <a:cs typeface="Arial" panose="020B0604020202020204" pitchFamily="34" charset="0"/>
              </a:rPr>
              <a:t>ET501-2006, Codensa S.A. E.S.P.  Fusibles para MT tipo H, K T.</a:t>
            </a:r>
          </a:p>
          <a:p>
            <a:pPr lvl="0">
              <a:buFont typeface="Wingdings" panose="05000000000000000000" pitchFamily="2" charset="2"/>
              <a:buChar char="§"/>
            </a:pPr>
            <a:r>
              <a:rPr lang="es-CO" sz="1200" dirty="0">
                <a:effectLst/>
                <a:latin typeface="Arial" panose="020B0604020202020204" pitchFamily="34" charset="0"/>
                <a:cs typeface="Arial" panose="020B0604020202020204" pitchFamily="34" charset="0"/>
              </a:rPr>
              <a:t>ET505-2011, Codensa S.A. E.S.P. Fusibles para transformadores de distribución tipo dual.</a:t>
            </a:r>
          </a:p>
          <a:p>
            <a:pPr lvl="0"/>
            <a:endParaRPr lang="es-CO" sz="120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s-CO" sz="15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12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2900" b="0" dirty="0">
              <a:effectLst/>
              <a:latin typeface="Arial" panose="020B0604020202020204" pitchFamily="34" charset="0"/>
              <a:cs typeface="Arial" panose="020B0604020202020204" pitchFamily="34" charset="0"/>
            </a:endParaRPr>
          </a:p>
          <a:p>
            <a:pPr marL="0" indent="0" algn="just">
              <a:buNone/>
            </a:pPr>
            <a:endParaRPr lang="es-CO" sz="1500" b="0" dirty="0">
              <a:effectLst/>
              <a:latin typeface="Arial" panose="020B0604020202020204" pitchFamily="34" charset="0"/>
              <a:cs typeface="Arial" panose="020B0604020202020204" pitchFamily="34" charset="0"/>
            </a:endParaRPr>
          </a:p>
          <a:p>
            <a:pPr marL="0" indent="0">
              <a:buNone/>
            </a:pPr>
            <a:endParaRPr lang="es-CO" sz="18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5657440"/>
      </p:ext>
    </p:extLst>
  </p:cSld>
  <p:clrMapOvr>
    <a:masterClrMapping/>
  </p:clrMapOvr>
</p:sld>
</file>

<file path=ppt/theme/theme1.xml><?xml version="1.0" encoding="utf-8"?>
<a:theme xmlns:a="http://schemas.openxmlformats.org/drawingml/2006/main" name="PLANTILLA PT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PLANTILLA PRESENTACIONES - 2015</Template>
  <TotalTime>13318</TotalTime>
  <Words>3444</Words>
  <Application>Microsoft Office PowerPoint</Application>
  <PresentationFormat>Presentación en pantalla (4:3)</PresentationFormat>
  <Paragraphs>705</Paragraphs>
  <Slides>33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33</vt:i4>
      </vt:variant>
    </vt:vector>
  </HeadingPairs>
  <TitlesOfParts>
    <vt:vector size="40" baseType="lpstr">
      <vt:lpstr>Arial</vt:lpstr>
      <vt:lpstr>Arial Narrow</vt:lpstr>
      <vt:lpstr>Calibri</vt:lpstr>
      <vt:lpstr>Cambria Math</vt:lpstr>
      <vt:lpstr>Century Gothic</vt:lpstr>
      <vt:lpstr>Wingdings</vt:lpstr>
      <vt:lpstr>PLANTILLA PTI</vt:lpstr>
      <vt:lpstr>PROTECCIONES ELÉCTRICAS DE SOBRECORRIENTE CRITERIOS DE SELECCIÓN Y AJUSTE   </vt:lpstr>
      <vt:lpstr>PROTECCIONES ELÉCTRICAS DE SOBRECORRIENTE</vt:lpstr>
      <vt:lpstr>PROTECCIONES ELÉCTRICAS DE SOBRECORRIENTE</vt:lpstr>
      <vt:lpstr>PROTECCIONES ELÉCTRICAS DE SOBRECORRIENTE</vt:lpstr>
      <vt:lpstr>TIPOS DE PROTECCIONES DE SOBRECORRIENTE</vt:lpstr>
      <vt:lpstr>TIPOS DE PROTECCIONES DE SOBRECORRIENTE</vt:lpstr>
      <vt:lpstr>TIPOS DE PROTECCIONES DE SOBRECORRIENTE</vt:lpstr>
      <vt:lpstr>TIPOS DE PROTECCIONES DE SOBRECORRIENTE</vt:lpstr>
      <vt:lpstr>TIPOS DE PROTECCIONES DE SOBRECORRIENTE</vt:lpstr>
      <vt:lpstr>TIPOS DE PROTECCIONES DE SOBRECORRIENTE</vt:lpstr>
      <vt:lpstr>TIPOS DE PROTECCIONES DE SOBRECORRIENTE</vt:lpstr>
      <vt:lpstr>TIPOS DE PROTECCIONES DE SOBRECORRIENTE</vt:lpstr>
      <vt:lpstr>TIPOS DE PROTECCIONES DE SOBRECORRIENTE</vt:lpstr>
      <vt:lpstr>TIPOS DE PROTECCIONES DE SOBRECORRIENTE</vt:lpstr>
      <vt:lpstr>SIMBOLOGÍA DE LAS PROTECCIONES DE SOBRECORRIENTE</vt:lpstr>
      <vt:lpstr>CRITERIOS DE SELECCIÓN Y AJUSTE DE PROTECCIONES DE SOBRECORRIENTE</vt:lpstr>
      <vt:lpstr>CRITERIOS DE SELECCIÓN Y AJUSTE DE PROTECCIONES DE SOBRECORRIENTE</vt:lpstr>
      <vt:lpstr>CRITERIOS DE SELECCIÓN Y AJUSTE DE PROTECCIONES DE SOBRECORRIENTE</vt:lpstr>
      <vt:lpstr>CRITERIOS DE SELECCIÓN Y AJUSTE DE PROTECCIONES DE SOBRECORRIENTE</vt:lpstr>
      <vt:lpstr>CRITERIOS DE SELECCIÓN Y AJUSTE DE PROTECCIONES DE SOBRECORRIENTE</vt:lpstr>
      <vt:lpstr>CRITERIOS DE SELECCIÓN Y AJUSTE DE PROTECCIONES DE SOBRECORRIENTE</vt:lpstr>
      <vt:lpstr>CRITERIOS DE SELECCIÓN Y AJUSTE DE PROTECCIONES DE SOBRECORRIENTE</vt:lpstr>
      <vt:lpstr>CRITERIOS DE SELECCIÓN Y AJUSTE DE PROTECCIONES DE SOBRECORRIENTE</vt:lpstr>
      <vt:lpstr>CRITERIOS DE SELECCIÓN Y AJUSTE DE PROTECCIONES DE SOBRECORRIENTE</vt:lpstr>
      <vt:lpstr>CRITERIOS DE SELECCIÓN Y AJUSTE DE PROTECCIONES DE SOBRECORRIENTE</vt:lpstr>
      <vt:lpstr>CRITERIOS DE SELECCIÓN Y AJUSTE DE PROTECCIONES DE SOBRECORRIENTE</vt:lpstr>
      <vt:lpstr>CRITERIOS DE SELECCIÓN Y AJUSTE DE PROTECCIONES DE SOBRECORRIENTE</vt:lpstr>
      <vt:lpstr>CRITERIOS DE SELECCIÓN Y AJUSTE DE PROTECCIONES DE SOBRECORRIENTE</vt:lpstr>
      <vt:lpstr>CRITERIOS DE SELECCIÓN Y AJUSTE DE PROTECCIONES DE SOBRECORRIENTE</vt:lpstr>
      <vt:lpstr>CRITERIOS DE SELECCIÓN Y AJUSTE DE PROTECCIONES DE SOBRECORRIENTE</vt:lpstr>
      <vt:lpstr>CRITERIOS DE SELECCIÓN Y AJUSTE DE PROTECCIONES DE SOBRECORRIENTE</vt:lpstr>
      <vt:lpstr>CRITERIOS DE SELECCIÓN Y AJUSTE DE PROTECCIONES DE SOBRECORRIENTE</vt:lpstr>
      <vt:lpstr>PROTECCIONES ELÉCTRICAS DE SOBRECORRIENTE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CURSO DE ANÁLISIS DE CORTOCIRCUITO Y COORDINACIÓN DE PROTECCIONES BAJO LOS REQUERIMIENTOS DE LOS OPERADORES DE RED LOCAL UTILIZANDO EL SOFTWARE ETAP</dc:title>
  <dc:creator>LUIS MOYA</dc:creator>
  <cp:lastModifiedBy>Usuario</cp:lastModifiedBy>
  <cp:revision>250</cp:revision>
  <dcterms:created xsi:type="dcterms:W3CDTF">2016-05-05T16:22:49Z</dcterms:created>
  <dcterms:modified xsi:type="dcterms:W3CDTF">2017-01-25T15:43:50Z</dcterms:modified>
</cp:coreProperties>
</file>